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HK Grotesk" charset="1" panose="00000500000000000000"/>
      <p:regular r:id="rId45"/>
    </p:embeddedFont>
    <p:embeddedFont>
      <p:font typeface="Glacial Indifference Bold" charset="1" panose="00000800000000000000"/>
      <p:regular r:id="rId46"/>
    </p:embeddedFont>
    <p:embeddedFont>
      <p:font typeface="HK Grotesk Italics" charset="1" panose="00000500000000000000"/>
      <p:regular r:id="rId47"/>
    </p:embeddedFont>
    <p:embeddedFont>
      <p:font typeface="HK Grotesk Bold Italics" charset="1" panose="00000800000000000000"/>
      <p:regular r:id="rId48"/>
    </p:embeddedFont>
    <p:embeddedFont>
      <p:font typeface="HK Grotesk Bold" charset="1" panose="000008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076825"/>
            <a:ext cx="7801192" cy="1715744"/>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rPr>
              <a:t>untuk memenuhi Tugas Besar mata kuliah MA4072 Pembelajaran Mendalam</a:t>
            </a:r>
          </a:p>
          <a:p>
            <a:pPr algn="ctr">
              <a:lnSpc>
                <a:spcPts val="4570"/>
              </a:lnSpc>
            </a:pPr>
          </a:p>
        </p:txBody>
      </p:sp>
      <p:sp>
        <p:nvSpPr>
          <p:cNvPr name="TextBox 5" id="5"/>
          <p:cNvSpPr txBox="true"/>
          <p:nvPr/>
        </p:nvSpPr>
        <p:spPr>
          <a:xfrm rot="0">
            <a:off x="1028700" y="1865059"/>
            <a:ext cx="16399380" cy="2661430"/>
          </a:xfrm>
          <a:prstGeom prst="rect">
            <a:avLst/>
          </a:prstGeom>
        </p:spPr>
        <p:txBody>
          <a:bodyPr anchor="t" rtlCol="false" tIns="0" lIns="0" bIns="0" rIns="0">
            <a:spAutoFit/>
          </a:bodyPr>
          <a:lstStyle/>
          <a:p>
            <a:pPr algn="ctr">
              <a:lnSpc>
                <a:spcPts val="10426"/>
              </a:lnSpc>
            </a:pPr>
            <a:r>
              <a:rPr lang="en-US" sz="9226">
                <a:solidFill>
                  <a:srgbClr val="FFFFFF"/>
                </a:solidFill>
                <a:latin typeface="Glacial Indifference Bold"/>
              </a:rPr>
              <a:t>APLIKASI DEEP LEARNING DALAM PENYAKIT JANTUNG</a:t>
            </a:r>
          </a:p>
        </p:txBody>
      </p:sp>
      <p:sp>
        <p:nvSpPr>
          <p:cNvPr name="TextBox 6" id="6"/>
          <p:cNvSpPr txBox="true"/>
          <p:nvPr/>
        </p:nvSpPr>
        <p:spPr>
          <a:xfrm rot="0">
            <a:off x="4338336" y="6268695"/>
            <a:ext cx="9611327" cy="1057275"/>
          </a:xfrm>
          <a:prstGeom prst="rect">
            <a:avLst/>
          </a:prstGeom>
        </p:spPr>
        <p:txBody>
          <a:bodyPr anchor="t" rtlCol="false" tIns="0" lIns="0" bIns="0" rIns="0">
            <a:spAutoFit/>
          </a:bodyPr>
          <a:lstStyle/>
          <a:p>
            <a:pPr algn="ctr">
              <a:lnSpc>
                <a:spcPts val="4200"/>
              </a:lnSpc>
            </a:pPr>
            <a:r>
              <a:rPr lang="en-US" sz="3000">
                <a:solidFill>
                  <a:srgbClr val="FFFFFF"/>
                </a:solidFill>
                <a:latin typeface="HK Grotesk"/>
              </a:rPr>
              <a:t>Hanny Margaretha Aritonang (10121008)</a:t>
            </a:r>
          </a:p>
          <a:p>
            <a:pPr algn="ctr">
              <a:lnSpc>
                <a:spcPts val="4200"/>
              </a:lnSpc>
            </a:pPr>
            <a:r>
              <a:rPr lang="en-US" sz="3000">
                <a:solidFill>
                  <a:srgbClr val="FFFFFF"/>
                </a:solidFill>
                <a:latin typeface="HK Grotesk"/>
              </a:rPr>
              <a:t>Melvan Safero Lee (10121063)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10534948"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2.1. DATA CARDIO TRAIN</a:t>
            </a:r>
          </a:p>
        </p:txBody>
      </p:sp>
      <p:sp>
        <p:nvSpPr>
          <p:cNvPr name="TextBox 5" id="5"/>
          <p:cNvSpPr txBox="true"/>
          <p:nvPr/>
        </p:nvSpPr>
        <p:spPr>
          <a:xfrm rot="0">
            <a:off x="1028700" y="2335158"/>
            <a:ext cx="14299202" cy="627792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rPr>
              <a:t>2. Examination Fe</a:t>
            </a:r>
            <a:r>
              <a:rPr lang="en-US" sz="2962">
                <a:solidFill>
                  <a:srgbClr val="FFFFFF"/>
                </a:solidFill>
                <a:latin typeface="HK Grotesk"/>
              </a:rPr>
              <a:t>ature yaitu hasil pemeriksaan medis</a:t>
            </a:r>
          </a:p>
          <a:p>
            <a:pPr algn="l" marL="639605" indent="-319803" lvl="1">
              <a:lnSpc>
                <a:spcPts val="4147"/>
              </a:lnSpc>
              <a:buFont typeface="Arial"/>
              <a:buChar char="•"/>
            </a:pPr>
            <a:r>
              <a:rPr lang="en-US" sz="2962">
                <a:solidFill>
                  <a:srgbClr val="FFFFFF"/>
                </a:solidFill>
                <a:latin typeface="HK Grotesk"/>
              </a:rPr>
              <a:t>Systolic blood pressure (ap_hi) adalah tekanan darah maksimum pada arteri besar tubuh saat jantung berkontraksi dan memompa darah keluar.</a:t>
            </a:r>
          </a:p>
          <a:p>
            <a:pPr algn="l" marL="639605" indent="-319803" lvl="1">
              <a:lnSpc>
                <a:spcPts val="4147"/>
              </a:lnSpc>
              <a:buFont typeface="Arial"/>
              <a:buChar char="•"/>
            </a:pPr>
            <a:r>
              <a:rPr lang="en-US" sz="2962">
                <a:solidFill>
                  <a:srgbClr val="FFFFFF"/>
                </a:solidFill>
                <a:latin typeface="HK Grotesk"/>
              </a:rPr>
              <a:t>Diastolic blood pressure (ap_lo) adalah tekanan di arteri saat jantung beristirahat di antara detak jantung, dan merupakan angka kedua dalam pembacaan tekanan darah. </a:t>
            </a:r>
          </a:p>
          <a:p>
            <a:pPr algn="l" marL="639605" indent="-319803" lvl="1">
              <a:lnSpc>
                <a:spcPts val="4147"/>
              </a:lnSpc>
              <a:buFont typeface="Arial"/>
              <a:buChar char="•"/>
            </a:pPr>
            <a:r>
              <a:rPr lang="en-US" sz="2962">
                <a:solidFill>
                  <a:srgbClr val="FFFFFF"/>
                </a:solidFill>
                <a:latin typeface="HK Grotesk"/>
              </a:rPr>
              <a:t>Cholesterol yaitu jumlah kolesterol dalam satu unit darah. Pada data ini kadar kolesterol normal ditandai dengan angka 1, kadar diatas normal ditandai dengan angka 2, dan kadar jauh diatas normal ditandai dengan angka 3.</a:t>
            </a:r>
          </a:p>
          <a:p>
            <a:pPr algn="l" marL="639605" indent="-319803" lvl="1">
              <a:lnSpc>
                <a:spcPts val="4147"/>
              </a:lnSpc>
              <a:buFont typeface="Arial"/>
              <a:buChar char="•"/>
            </a:pPr>
            <a:r>
              <a:rPr lang="en-US" sz="2962">
                <a:solidFill>
                  <a:srgbClr val="FFFFFF"/>
                </a:solidFill>
                <a:latin typeface="HK Grotesk"/>
              </a:rPr>
              <a:t>Glucos</a:t>
            </a:r>
            <a:r>
              <a:rPr lang="en-US" sz="2962">
                <a:solidFill>
                  <a:srgbClr val="FFFFFF"/>
                </a:solidFill>
                <a:latin typeface="HK Grotesk"/>
              </a:rPr>
              <a:t>e yaitu kadar gula dalam darah. Pada data ini, kadar gula normal ditandai dengan angka 1, kadar gula diatas normal ditandai dengan angka 2, dan kadar gula jauh diatas normal ditandai dengan angka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10534948"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2.1. DATA CARDIO TRAIN</a:t>
            </a:r>
          </a:p>
        </p:txBody>
      </p:sp>
      <p:sp>
        <p:nvSpPr>
          <p:cNvPr name="TextBox 5" id="5"/>
          <p:cNvSpPr txBox="true"/>
          <p:nvPr/>
        </p:nvSpPr>
        <p:spPr>
          <a:xfrm rot="0">
            <a:off x="1028700" y="2335158"/>
            <a:ext cx="14299202" cy="4706302"/>
          </a:xfrm>
          <a:prstGeom prst="rect">
            <a:avLst/>
          </a:prstGeom>
        </p:spPr>
        <p:txBody>
          <a:bodyPr anchor="t" rtlCol="false" tIns="0" lIns="0" bIns="0" rIns="0">
            <a:spAutoFit/>
          </a:bodyPr>
          <a:lstStyle/>
          <a:p>
            <a:pPr algn="l">
              <a:lnSpc>
                <a:spcPts val="4147"/>
              </a:lnSpc>
            </a:pPr>
            <a:r>
              <a:rPr lang="en-US" sz="2962">
                <a:solidFill>
                  <a:srgbClr val="FFFFFF"/>
                </a:solidFill>
                <a:latin typeface="HK Grotesk"/>
              </a:rPr>
              <a:t>3. Subjective Feature yaitu informasi yang diberikan oleh pasien</a:t>
            </a:r>
          </a:p>
          <a:p>
            <a:pPr algn="l" marL="639605" indent="-319803" lvl="1">
              <a:lnSpc>
                <a:spcPts val="4147"/>
              </a:lnSpc>
              <a:buFont typeface="Arial"/>
              <a:buChar char="•"/>
            </a:pPr>
            <a:r>
              <a:rPr lang="en-US" sz="2962">
                <a:solidFill>
                  <a:srgbClr val="FFFFFF"/>
                </a:solidFill>
                <a:latin typeface="HK Grotesk"/>
              </a:rPr>
              <a:t>Smoke. Data ini menunjukkan apakah pasien merokok atau tidak. Jika merokok ditandai dengan angka 1 dan jika tidak ditandai dengan angka 0.</a:t>
            </a:r>
          </a:p>
          <a:p>
            <a:pPr algn="l" marL="639605" indent="-319803" lvl="1">
              <a:lnSpc>
                <a:spcPts val="4147"/>
              </a:lnSpc>
              <a:buFont typeface="Arial"/>
              <a:buChar char="•"/>
            </a:pPr>
            <a:r>
              <a:rPr lang="en-US" sz="2962">
                <a:solidFill>
                  <a:srgbClr val="FFFFFF"/>
                </a:solidFill>
                <a:latin typeface="HK Grotesk"/>
              </a:rPr>
              <a:t>Alcohol intake (alco) menunjukkan apakah pasien peminum alkohol atau tidak yang ditandai dengan angka biner, angka 1 peminum alkohol dan angka 0 bukan.</a:t>
            </a:r>
          </a:p>
          <a:p>
            <a:pPr algn="l" marL="639605" indent="-319803" lvl="1">
              <a:lnSpc>
                <a:spcPts val="4147"/>
              </a:lnSpc>
              <a:buFont typeface="Arial"/>
              <a:buChar char="•"/>
            </a:pPr>
            <a:r>
              <a:rPr lang="en-US" sz="2962">
                <a:solidFill>
                  <a:srgbClr val="FFFFFF"/>
                </a:solidFill>
                <a:latin typeface="HK Grotesk"/>
              </a:rPr>
              <a:t>Physical activity (active) ditandai dengan angka biner.Presence or absence </a:t>
            </a:r>
          </a:p>
          <a:p>
            <a:pPr algn="l">
              <a:lnSpc>
                <a:spcPts val="4147"/>
              </a:lnSpc>
            </a:pPr>
            <a:r>
              <a:rPr lang="en-US" sz="2962">
                <a:solidFill>
                  <a:srgbClr val="FFFFFF"/>
                </a:solidFill>
                <a:latin typeface="HK Grotesk"/>
              </a:rPr>
              <a:t>4. </a:t>
            </a:r>
            <a:r>
              <a:rPr lang="en-US" sz="2962">
                <a:solidFill>
                  <a:srgbClr val="FFFFFF"/>
                </a:solidFill>
                <a:latin typeface="HK Grotesk"/>
              </a:rPr>
              <a:t>Target variable</a:t>
            </a:r>
          </a:p>
          <a:p>
            <a:pPr algn="l">
              <a:lnSpc>
                <a:spcPts val="4147"/>
              </a:lnSpc>
            </a:pPr>
            <a:r>
              <a:rPr lang="en-US" sz="2962">
                <a:solidFill>
                  <a:srgbClr val="FFFFFF"/>
                </a:solidFill>
                <a:latin typeface="HK Grotesk"/>
              </a:rPr>
              <a:t>    </a:t>
            </a:r>
            <a:r>
              <a:rPr lang="en-US" sz="2962">
                <a:solidFill>
                  <a:srgbClr val="FFFFFF"/>
                </a:solidFill>
                <a:latin typeface="HK Grotesk"/>
              </a:rPr>
              <a:t>Ada atau tidaknya penyakit jantung (cardio) ditandai dengan angka biner.</a:t>
            </a:r>
          </a:p>
          <a:p>
            <a:pPr algn="l">
              <a:lnSpc>
                <a:spcPts val="414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11868416" y="2401833"/>
            <a:ext cx="5995295" cy="5345455"/>
          </a:xfrm>
          <a:custGeom>
            <a:avLst/>
            <a:gdLst/>
            <a:ahLst/>
            <a:cxnLst/>
            <a:rect r="r" b="b" t="t" l="l"/>
            <a:pathLst>
              <a:path h="5345455" w="5995295">
                <a:moveTo>
                  <a:pt x="0" y="0"/>
                </a:moveTo>
                <a:lnTo>
                  <a:pt x="5995295" y="0"/>
                </a:lnTo>
                <a:lnTo>
                  <a:pt x="5995295" y="5345455"/>
                </a:lnTo>
                <a:lnTo>
                  <a:pt x="0" y="5345455"/>
                </a:lnTo>
                <a:lnTo>
                  <a:pt x="0" y="0"/>
                </a:lnTo>
                <a:close/>
              </a:path>
            </a:pathLst>
          </a:custGeom>
          <a:blipFill>
            <a:blip r:embed="rId4"/>
            <a:stretch>
              <a:fillRect l="0" t="0" r="0" b="0"/>
            </a:stretch>
          </a:blipFill>
        </p:spPr>
      </p:sp>
      <p:sp>
        <p:nvSpPr>
          <p:cNvPr name="TextBox 5" id="5"/>
          <p:cNvSpPr txBox="true"/>
          <p:nvPr/>
        </p:nvSpPr>
        <p:spPr>
          <a:xfrm rot="0">
            <a:off x="1028700" y="721743"/>
            <a:ext cx="14299202"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2.2. MULTI-LAYER PERCEPTRON</a:t>
            </a:r>
          </a:p>
        </p:txBody>
      </p:sp>
      <p:sp>
        <p:nvSpPr>
          <p:cNvPr name="TextBox 6" id="6"/>
          <p:cNvSpPr txBox="true"/>
          <p:nvPr/>
        </p:nvSpPr>
        <p:spPr>
          <a:xfrm rot="0">
            <a:off x="1028700" y="2017273"/>
            <a:ext cx="10221260" cy="208692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rPr>
              <a:t>Multi-Layer Perceptron adalah salah satu jenis model dalam deep learning yang terinspirasi dari struktur jaringan saraf manusia.  MLP mampu memodelkan hubungan non linear yang kompleks secara signifikan.</a:t>
            </a:r>
          </a:p>
        </p:txBody>
      </p:sp>
      <p:sp>
        <p:nvSpPr>
          <p:cNvPr name="TextBox 7" id="7"/>
          <p:cNvSpPr txBox="true"/>
          <p:nvPr/>
        </p:nvSpPr>
        <p:spPr>
          <a:xfrm rot="0">
            <a:off x="1028700" y="4037526"/>
            <a:ext cx="10839716" cy="5754052"/>
          </a:xfrm>
          <a:prstGeom prst="rect">
            <a:avLst/>
          </a:prstGeom>
        </p:spPr>
        <p:txBody>
          <a:bodyPr anchor="t" rtlCol="false" tIns="0" lIns="0" bIns="0" rIns="0">
            <a:spAutoFit/>
          </a:bodyPr>
          <a:lstStyle/>
          <a:p>
            <a:pPr algn="l">
              <a:lnSpc>
                <a:spcPts val="4147"/>
              </a:lnSpc>
            </a:pPr>
            <a:r>
              <a:rPr lang="en-US" sz="2962">
                <a:solidFill>
                  <a:srgbClr val="FFFFFF"/>
                </a:solidFill>
                <a:latin typeface="HK Grotesk"/>
              </a:rPr>
              <a:t>MLP adalah jaringan saraf tiruan </a:t>
            </a:r>
            <a:r>
              <a:rPr lang="en-US" sz="2962">
                <a:solidFill>
                  <a:srgbClr val="FFFFFF"/>
                </a:solidFill>
                <a:latin typeface="HK Grotesk Italics"/>
              </a:rPr>
              <a:t>feedforward</a:t>
            </a:r>
            <a:r>
              <a:rPr lang="en-US" sz="2962">
                <a:solidFill>
                  <a:srgbClr val="FFFFFF"/>
                </a:solidFill>
                <a:latin typeface="HK Grotesk"/>
              </a:rPr>
              <a:t> yang terdiri dari beberapa lapisan utama : </a:t>
            </a:r>
          </a:p>
          <a:p>
            <a:pPr algn="l" marL="639605" indent="-319803" lvl="1">
              <a:lnSpc>
                <a:spcPts val="4147"/>
              </a:lnSpc>
              <a:buFont typeface="Arial"/>
              <a:buChar char="•"/>
            </a:pPr>
            <a:r>
              <a:rPr lang="en-US" sz="2962">
                <a:solidFill>
                  <a:srgbClr val="FFFFFF"/>
                </a:solidFill>
                <a:latin typeface="HK Grotesk"/>
              </a:rPr>
              <a:t>Input Layer yang berfungsi sebagai pengirim input ke lapisan-lapisan tersembunyi (</a:t>
            </a:r>
            <a:r>
              <a:rPr lang="en-US" sz="2962">
                <a:solidFill>
                  <a:srgbClr val="FFFFFF"/>
                </a:solidFill>
                <a:latin typeface="HK Grotesk Italics"/>
              </a:rPr>
              <a:t>hidden layer</a:t>
            </a:r>
            <a:r>
              <a:rPr lang="en-US" sz="2962">
                <a:solidFill>
                  <a:srgbClr val="FFFFFF"/>
                </a:solidFill>
                <a:latin typeface="HK Grotesk"/>
              </a:rPr>
              <a:t>) tanpa melakukan komputasi tambahan</a:t>
            </a:r>
          </a:p>
          <a:p>
            <a:pPr algn="l" marL="639605" indent="-319803" lvl="1">
              <a:lnSpc>
                <a:spcPts val="4147"/>
              </a:lnSpc>
              <a:buFont typeface="Arial"/>
              <a:buChar char="•"/>
            </a:pPr>
            <a:r>
              <a:rPr lang="en-US" sz="2962">
                <a:solidFill>
                  <a:srgbClr val="FFFFFF"/>
                </a:solidFill>
                <a:latin typeface="HK Grotesk"/>
              </a:rPr>
              <a:t>Hidden Layer. Setiap neuron di lapisan ini melakukan transformasi berbobot terhadap input yang diterima dan diikuti dengan aplikasi fungsi aktivasi seperti sigmoid, tanh, dan ReLU.</a:t>
            </a:r>
          </a:p>
          <a:p>
            <a:pPr algn="l" marL="639605" indent="-319803" lvl="1">
              <a:lnSpc>
                <a:spcPts val="4147"/>
              </a:lnSpc>
              <a:buFont typeface="Arial"/>
              <a:buChar char="•"/>
            </a:pPr>
            <a:r>
              <a:rPr lang="en-US" sz="2962">
                <a:solidFill>
                  <a:srgbClr val="FFFFFF"/>
                </a:solidFill>
                <a:latin typeface="HK Grotesk"/>
              </a:rPr>
              <a:t>Output Layer yang menghasilkan prediksi akhir berdasarkan hasil dari lapisan-lapisan tersembunyi sebelumnya.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721743"/>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2.3. CONVOLUTIONAL NEURAL NETWORK</a:t>
            </a:r>
          </a:p>
        </p:txBody>
      </p:sp>
      <p:sp>
        <p:nvSpPr>
          <p:cNvPr name="TextBox 5" id="5"/>
          <p:cNvSpPr txBox="true"/>
          <p:nvPr/>
        </p:nvSpPr>
        <p:spPr>
          <a:xfrm rot="0">
            <a:off x="1028700" y="2017273"/>
            <a:ext cx="10221260" cy="1563052"/>
          </a:xfrm>
          <a:prstGeom prst="rect">
            <a:avLst/>
          </a:prstGeom>
        </p:spPr>
        <p:txBody>
          <a:bodyPr anchor="t" rtlCol="false" tIns="0" lIns="0" bIns="0" rIns="0">
            <a:spAutoFit/>
          </a:bodyPr>
          <a:lstStyle/>
          <a:p>
            <a:pPr algn="l">
              <a:lnSpc>
                <a:spcPts val="4147"/>
              </a:lnSpc>
            </a:pPr>
            <a:r>
              <a:rPr lang="en-US" sz="2962">
                <a:solidFill>
                  <a:srgbClr val="FFFFFF"/>
                </a:solidFill>
                <a:latin typeface="HK Grotesk"/>
              </a:rPr>
              <a:t>Convolutional Neural Networks (CNN) merupakan pengembangan dari konsep MLP yang dibuat untuk mengolah data 2 dimensi.</a:t>
            </a:r>
          </a:p>
        </p:txBody>
      </p:sp>
      <p:sp>
        <p:nvSpPr>
          <p:cNvPr name="TextBox 6" id="6"/>
          <p:cNvSpPr txBox="true"/>
          <p:nvPr/>
        </p:nvSpPr>
        <p:spPr>
          <a:xfrm rot="0">
            <a:off x="1028700" y="3513651"/>
            <a:ext cx="14792183" cy="52301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rPr>
              <a:t> Berikut adalah lapisan-lapisan dalam CNN : </a:t>
            </a:r>
          </a:p>
          <a:p>
            <a:pPr algn="l" marL="639605" indent="-319803" lvl="1">
              <a:lnSpc>
                <a:spcPts val="4147"/>
              </a:lnSpc>
              <a:buFont typeface="Arial"/>
              <a:buChar char="•"/>
            </a:pPr>
            <a:r>
              <a:rPr lang="en-US" sz="2962">
                <a:solidFill>
                  <a:srgbClr val="FFFFFF"/>
                </a:solidFill>
                <a:latin typeface="HK Grotesk"/>
              </a:rPr>
              <a:t>Lapisan Konvolusi. Lapisan ini berfungsi untuk menerapkan filter yang dapat belajar terhadap input data dan mendeteksi pola lokal untuk menghasilkan peta fitur.</a:t>
            </a:r>
          </a:p>
          <a:p>
            <a:pPr algn="l" marL="639605" indent="-319803" lvl="1">
              <a:lnSpc>
                <a:spcPts val="4147"/>
              </a:lnSpc>
              <a:buFont typeface="Arial"/>
              <a:buChar char="•"/>
            </a:pPr>
            <a:r>
              <a:rPr lang="en-US" sz="2962">
                <a:solidFill>
                  <a:srgbClr val="FFFFFF"/>
                </a:solidFill>
                <a:latin typeface="HK Grotesk"/>
              </a:rPr>
              <a:t>Lapisan Pooling. Lapisan ini digunakan untuk mengurangi dimensi spasial dari peta fitur yang mengurangi kompleksitas komputasi dan membantu mencegah overfitting.</a:t>
            </a:r>
          </a:p>
          <a:p>
            <a:pPr algn="l" marL="639605" indent="-319803" lvl="1">
              <a:lnSpc>
                <a:spcPts val="4147"/>
              </a:lnSpc>
              <a:buFont typeface="Arial"/>
              <a:buChar char="•"/>
            </a:pPr>
            <a:r>
              <a:rPr lang="en-US" sz="2962">
                <a:solidFill>
                  <a:srgbClr val="FFFFFF"/>
                </a:solidFill>
                <a:latin typeface="HK Grotesk"/>
              </a:rPr>
              <a:t>Lapisan Dropout. Lapisan ini digunakan untuk mencegah overfitting dengan secara acak menonaktifkan unit tertentu yang meningkatkan kemampuan generalisasi model.</a:t>
            </a:r>
          </a:p>
          <a:p>
            <a:pPr algn="l" marL="639605" indent="-319803" lvl="1">
              <a:lnSpc>
                <a:spcPts val="4147"/>
              </a:lnSpc>
              <a:buFont typeface="Arial"/>
              <a:buChar char="•"/>
            </a:pPr>
            <a:r>
              <a:rPr lang="en-US" sz="2962">
                <a:solidFill>
                  <a:srgbClr val="FFFFFF"/>
                </a:solidFill>
                <a:latin typeface="HK Grotesk"/>
              </a:rPr>
              <a:t>Lapisan Fully Connected. Lapisan ini menghubungkan neuron-neuron dari lapisan sebelumnya ke neuron dalam lapisan ini yang berfungsi untuk melakukan klasifikasi akhir berdasarkan fitur-fitur yang telah dipelajari.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3085448" y="2221617"/>
            <a:ext cx="13145803" cy="7036683"/>
          </a:xfrm>
          <a:custGeom>
            <a:avLst/>
            <a:gdLst/>
            <a:ahLst/>
            <a:cxnLst/>
            <a:rect r="r" b="b" t="t" l="l"/>
            <a:pathLst>
              <a:path h="7036683" w="13145803">
                <a:moveTo>
                  <a:pt x="0" y="0"/>
                </a:moveTo>
                <a:lnTo>
                  <a:pt x="13145804" y="0"/>
                </a:lnTo>
                <a:lnTo>
                  <a:pt x="13145804" y="7036683"/>
                </a:lnTo>
                <a:lnTo>
                  <a:pt x="0" y="7036683"/>
                </a:lnTo>
                <a:lnTo>
                  <a:pt x="0" y="0"/>
                </a:lnTo>
                <a:close/>
              </a:path>
            </a:pathLst>
          </a:custGeom>
          <a:blipFill>
            <a:blip r:embed="rId4"/>
            <a:stretch>
              <a:fillRect l="0" t="0" r="0" b="0"/>
            </a:stretch>
          </a:blipFill>
        </p:spPr>
      </p:sp>
      <p:sp>
        <p:nvSpPr>
          <p:cNvPr name="TextBox 5" id="5"/>
          <p:cNvSpPr txBox="true"/>
          <p:nvPr/>
        </p:nvSpPr>
        <p:spPr>
          <a:xfrm rot="0">
            <a:off x="1028700" y="721743"/>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2.3. CONVOLUTIONAL NEURAL NETWORK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2.4. UJI SIGNIFIKANSI MODEL</a:t>
            </a:r>
          </a:p>
        </p:txBody>
      </p:sp>
      <p:sp>
        <p:nvSpPr>
          <p:cNvPr name="TextBox 5" id="5"/>
          <p:cNvSpPr txBox="true"/>
          <p:nvPr/>
        </p:nvSpPr>
        <p:spPr>
          <a:xfrm rot="0">
            <a:off x="1028700" y="1556425"/>
            <a:ext cx="16481550" cy="8244800"/>
          </a:xfrm>
          <a:prstGeom prst="rect">
            <a:avLst/>
          </a:prstGeom>
        </p:spPr>
        <p:txBody>
          <a:bodyPr anchor="t" rtlCol="false" tIns="0" lIns="0" bIns="0" rIns="0">
            <a:spAutoFit/>
          </a:bodyPr>
          <a:lstStyle/>
          <a:p>
            <a:pPr algn="just" marL="599459" indent="-299730" lvl="1">
              <a:lnSpc>
                <a:spcPts val="3887"/>
              </a:lnSpc>
              <a:buFont typeface="Arial"/>
              <a:buChar char="•"/>
            </a:pPr>
            <a:r>
              <a:rPr lang="en-US" sz="2776">
                <a:solidFill>
                  <a:srgbClr val="FFFFFF"/>
                </a:solidFill>
                <a:latin typeface="HK Grotesk"/>
              </a:rPr>
              <a:t>Precision</a:t>
            </a:r>
          </a:p>
          <a:p>
            <a:pPr algn="just">
              <a:lnSpc>
                <a:spcPts val="3887"/>
              </a:lnSpc>
            </a:pPr>
            <a:r>
              <a:rPr lang="en-US" sz="2776">
                <a:solidFill>
                  <a:srgbClr val="FFFFFF"/>
                </a:solidFill>
                <a:latin typeface="HK Grotesk"/>
              </a:rPr>
              <a:t>Precision (presisi) adalah metrik yang menunjukkan proporsi prediksi positif yang benar dari semua prediksi positif yang dibuat oleh model.</a:t>
            </a:r>
          </a:p>
          <a:p>
            <a:pPr algn="just" marL="599459" indent="-299730" lvl="1">
              <a:lnSpc>
                <a:spcPts val="3887"/>
              </a:lnSpc>
              <a:buFont typeface="Arial"/>
              <a:buChar char="•"/>
            </a:pPr>
            <a:r>
              <a:rPr lang="en-US" sz="2776">
                <a:solidFill>
                  <a:srgbClr val="FFFFFF"/>
                </a:solidFill>
                <a:latin typeface="HK Grotesk"/>
              </a:rPr>
              <a:t>Recall</a:t>
            </a:r>
          </a:p>
          <a:p>
            <a:pPr algn="just">
              <a:lnSpc>
                <a:spcPts val="3887"/>
              </a:lnSpc>
            </a:pPr>
            <a:r>
              <a:rPr lang="en-US" sz="2776">
                <a:solidFill>
                  <a:srgbClr val="FFFFFF"/>
                </a:solidFill>
                <a:latin typeface="HK Grotesk"/>
              </a:rPr>
              <a:t>Recall atau dikenal juga sensitifitas adalah metrik yang menunjukkan proporsi prediksi positif yang benar dari semua instance yang sebenarnya positif. Recall digunakan untuk mengetahui seberapa banyak instance positif yang benar-benar ditemuka oleh model.</a:t>
            </a:r>
          </a:p>
          <a:p>
            <a:pPr algn="just" marL="599459" indent="-299730" lvl="1">
              <a:lnSpc>
                <a:spcPts val="3887"/>
              </a:lnSpc>
              <a:buFont typeface="Arial"/>
              <a:buChar char="•"/>
            </a:pPr>
            <a:r>
              <a:rPr lang="en-US" sz="2776">
                <a:solidFill>
                  <a:srgbClr val="FFFFFF"/>
                </a:solidFill>
                <a:latin typeface="HK Grotesk"/>
              </a:rPr>
              <a:t>F1-Score</a:t>
            </a:r>
          </a:p>
          <a:p>
            <a:pPr algn="just">
              <a:lnSpc>
                <a:spcPts val="3887"/>
              </a:lnSpc>
            </a:pPr>
            <a:r>
              <a:rPr lang="en-US" sz="2776">
                <a:solidFill>
                  <a:srgbClr val="FFFFFF"/>
                </a:solidFill>
                <a:latin typeface="HK Grotesk"/>
              </a:rPr>
              <a:t>F1 Score adalah metrik rata-rata dari presisi dan recall yang memberikan gambaran kesinambungan antara presisi dan recall terutama ketika ada ketidakseimbangan antara jumlah kelas positif dan negatif.</a:t>
            </a:r>
          </a:p>
          <a:p>
            <a:pPr algn="just" marL="599459" indent="-299730" lvl="1">
              <a:lnSpc>
                <a:spcPts val="3887"/>
              </a:lnSpc>
              <a:buFont typeface="Arial"/>
              <a:buChar char="•"/>
            </a:pPr>
            <a:r>
              <a:rPr lang="en-US" sz="2776">
                <a:solidFill>
                  <a:srgbClr val="FFFFFF"/>
                </a:solidFill>
                <a:latin typeface="HK Grotesk"/>
              </a:rPr>
              <a:t>Support</a:t>
            </a:r>
          </a:p>
          <a:p>
            <a:pPr algn="just">
              <a:lnSpc>
                <a:spcPts val="3887"/>
              </a:lnSpc>
            </a:pPr>
            <a:r>
              <a:rPr lang="en-US" sz="2776">
                <a:solidFill>
                  <a:srgbClr val="FFFFFF"/>
                </a:solidFill>
                <a:latin typeface="HK Grotesk"/>
              </a:rPr>
              <a:t>Support adalah jumlah instance aktual di setiap kelas. Support memberikan konteks untuk memahami metrik evaluasi lainnya terutama dalam dataset yang tidak seimbang.</a:t>
            </a:r>
          </a:p>
          <a:p>
            <a:pPr algn="just" marL="599459" indent="-299730" lvl="1">
              <a:lnSpc>
                <a:spcPts val="3887"/>
              </a:lnSpc>
              <a:buFont typeface="Arial"/>
              <a:buChar char="•"/>
            </a:pPr>
            <a:r>
              <a:rPr lang="en-US" sz="2776">
                <a:solidFill>
                  <a:srgbClr val="FFFFFF"/>
                </a:solidFill>
                <a:latin typeface="HK Grotesk"/>
              </a:rPr>
              <a:t>Accuracy</a:t>
            </a:r>
          </a:p>
          <a:p>
            <a:pPr algn="just">
              <a:lnSpc>
                <a:spcPts val="3887"/>
              </a:lnSpc>
            </a:pPr>
            <a:r>
              <a:rPr lang="en-US" sz="2776">
                <a:solidFill>
                  <a:srgbClr val="FFFFFF"/>
                </a:solidFill>
                <a:latin typeface="HK Grotesk"/>
              </a:rPr>
              <a:t>Akurasi adalah metrik yang menunjukkan proporsi prediksi yang benar dari semua prediksi yang dibuat model. Akurasi memberikan gambaran umum tentang kinerja model tetapi bisa menyesatkan dalam kasus dataset yang tidak seimbang.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2863611" y="3736946"/>
            <a:ext cx="12560777" cy="2879783"/>
          </a:xfrm>
          <a:prstGeom prst="rect">
            <a:avLst/>
          </a:prstGeom>
        </p:spPr>
        <p:txBody>
          <a:bodyPr anchor="t" rtlCol="false" tIns="0" lIns="0" bIns="0" rIns="0">
            <a:spAutoFit/>
          </a:bodyPr>
          <a:lstStyle/>
          <a:p>
            <a:pPr algn="ctr">
              <a:lnSpc>
                <a:spcPts val="11307"/>
              </a:lnSpc>
            </a:pPr>
            <a:r>
              <a:rPr lang="en-US" sz="10006">
                <a:solidFill>
                  <a:srgbClr val="FFFFFF"/>
                </a:solidFill>
                <a:latin typeface="Glacial Indifference Bold"/>
              </a:rPr>
              <a:t>BAB III</a:t>
            </a:r>
          </a:p>
          <a:p>
            <a:pPr algn="ctr">
              <a:lnSpc>
                <a:spcPts val="11307"/>
              </a:lnSpc>
            </a:pPr>
            <a:r>
              <a:rPr lang="en-US" sz="10006">
                <a:solidFill>
                  <a:srgbClr val="FFFFFF"/>
                </a:solidFill>
                <a:latin typeface="Glacial Indifference Bold"/>
              </a:rPr>
              <a:t>METODOLOGI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10849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2974024" y="3079318"/>
            <a:ext cx="12590902" cy="6178982"/>
          </a:xfrm>
          <a:custGeom>
            <a:avLst/>
            <a:gdLst/>
            <a:ahLst/>
            <a:cxnLst/>
            <a:rect r="r" b="b" t="t" l="l"/>
            <a:pathLst>
              <a:path h="6178982" w="12590902">
                <a:moveTo>
                  <a:pt x="0" y="0"/>
                </a:moveTo>
                <a:lnTo>
                  <a:pt x="12590902" y="0"/>
                </a:lnTo>
                <a:lnTo>
                  <a:pt x="12590902" y="6178982"/>
                </a:lnTo>
                <a:lnTo>
                  <a:pt x="0" y="6178982"/>
                </a:lnTo>
                <a:lnTo>
                  <a:pt x="0" y="0"/>
                </a:lnTo>
                <a:close/>
              </a:path>
            </a:pathLst>
          </a:custGeom>
          <a:blipFill>
            <a:blip r:embed="rId4"/>
            <a:stretch>
              <a:fillRect l="0" t="0" r="0" b="0"/>
            </a:stretch>
          </a:blipFill>
        </p:spPr>
      </p:sp>
      <p:sp>
        <p:nvSpPr>
          <p:cNvPr name="TextBox 5" id="5"/>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3.1. DATA  PENELITIAN</a:t>
            </a:r>
          </a:p>
        </p:txBody>
      </p:sp>
      <p:sp>
        <p:nvSpPr>
          <p:cNvPr name="TextBox 6" id="6"/>
          <p:cNvSpPr txBox="true"/>
          <p:nvPr/>
        </p:nvSpPr>
        <p:spPr>
          <a:xfrm rot="0">
            <a:off x="1028700" y="1556425"/>
            <a:ext cx="16481550" cy="144395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Data yang digunakan pada penelitian ini adalah data Cardiovascular Disease dari 70000 pasien yang diambil dari kaggle dengan banyak fitur seperti objective feature, examination feature, subjective feature, dan target variable.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1667268" y="3585740"/>
            <a:ext cx="14953464" cy="6121138"/>
          </a:xfrm>
          <a:custGeom>
            <a:avLst/>
            <a:gdLst/>
            <a:ahLst/>
            <a:cxnLst/>
            <a:rect r="r" b="b" t="t" l="l"/>
            <a:pathLst>
              <a:path h="6121138" w="14953464">
                <a:moveTo>
                  <a:pt x="0" y="0"/>
                </a:moveTo>
                <a:lnTo>
                  <a:pt x="14953464" y="0"/>
                </a:lnTo>
                <a:lnTo>
                  <a:pt x="14953464" y="6121137"/>
                </a:lnTo>
                <a:lnTo>
                  <a:pt x="0" y="6121137"/>
                </a:lnTo>
                <a:lnTo>
                  <a:pt x="0" y="0"/>
                </a:lnTo>
                <a:close/>
              </a:path>
            </a:pathLst>
          </a:custGeom>
          <a:blipFill>
            <a:blip r:embed="rId4"/>
            <a:stretch>
              <a:fillRect l="0" t="0" r="0" b="0"/>
            </a:stretch>
          </a:blipFill>
        </p:spPr>
      </p:sp>
      <p:sp>
        <p:nvSpPr>
          <p:cNvPr name="TextBox 5" id="5"/>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3.2 ALUR PENELITIAN</a:t>
            </a:r>
          </a:p>
        </p:txBody>
      </p:sp>
      <p:sp>
        <p:nvSpPr>
          <p:cNvPr name="TextBox 6" id="6"/>
          <p:cNvSpPr txBox="true"/>
          <p:nvPr/>
        </p:nvSpPr>
        <p:spPr>
          <a:xfrm rot="0">
            <a:off x="1028700" y="2341814"/>
            <a:ext cx="16230600" cy="958175"/>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*Pembuatan fitur baru BMI (Body Mass Indeks), age-y (konversi umur dalam satuan tahun), dan BMI-High (menunjukkan berat badan tidak ideal jika BMI&gt;= 30)</a:t>
            </a:r>
          </a:p>
        </p:txBody>
      </p:sp>
      <p:sp>
        <p:nvSpPr>
          <p:cNvPr name="TextBox 7" id="7"/>
          <p:cNvSpPr txBox="true"/>
          <p:nvPr/>
        </p:nvSpPr>
        <p:spPr>
          <a:xfrm rot="0">
            <a:off x="1028700" y="1493710"/>
            <a:ext cx="6267473" cy="622935"/>
          </a:xfrm>
          <a:prstGeom prst="rect">
            <a:avLst/>
          </a:prstGeom>
        </p:spPr>
        <p:txBody>
          <a:bodyPr anchor="t" rtlCol="false" tIns="0" lIns="0" bIns="0" rIns="0">
            <a:spAutoFit/>
          </a:bodyPr>
          <a:lstStyle/>
          <a:p>
            <a:pPr algn="l">
              <a:lnSpc>
                <a:spcPts val="5039"/>
              </a:lnSpc>
            </a:pPr>
            <a:r>
              <a:rPr lang="en-US" sz="3599">
                <a:solidFill>
                  <a:srgbClr val="FFFFFF"/>
                </a:solidFill>
                <a:latin typeface="HK Grotesk Bold Italics"/>
              </a:rPr>
              <a:t>3.2.1 Multi-Layer Perceptron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3176044" y="3625233"/>
            <a:ext cx="11935912" cy="3036533"/>
          </a:xfrm>
          <a:custGeom>
            <a:avLst/>
            <a:gdLst/>
            <a:ahLst/>
            <a:cxnLst/>
            <a:rect r="r" b="b" t="t" l="l"/>
            <a:pathLst>
              <a:path h="3036533" w="11935912">
                <a:moveTo>
                  <a:pt x="0" y="0"/>
                </a:moveTo>
                <a:lnTo>
                  <a:pt x="11935912" y="0"/>
                </a:lnTo>
                <a:lnTo>
                  <a:pt x="11935912" y="3036534"/>
                </a:lnTo>
                <a:lnTo>
                  <a:pt x="0" y="3036534"/>
                </a:lnTo>
                <a:lnTo>
                  <a:pt x="0" y="0"/>
                </a:lnTo>
                <a:close/>
              </a:path>
            </a:pathLst>
          </a:custGeom>
          <a:blipFill>
            <a:blip r:embed="rId4"/>
            <a:stretch>
              <a:fillRect l="0" t="0" r="0" b="0"/>
            </a:stretch>
          </a:blipFill>
        </p:spPr>
      </p:sp>
      <p:sp>
        <p:nvSpPr>
          <p:cNvPr name="Freeform 5" id="5"/>
          <p:cNvSpPr/>
          <p:nvPr/>
        </p:nvSpPr>
        <p:spPr>
          <a:xfrm flipH="false" flipV="false" rot="0">
            <a:off x="4376207" y="6947517"/>
            <a:ext cx="8802511" cy="3123846"/>
          </a:xfrm>
          <a:custGeom>
            <a:avLst/>
            <a:gdLst/>
            <a:ahLst/>
            <a:cxnLst/>
            <a:rect r="r" b="b" t="t" l="l"/>
            <a:pathLst>
              <a:path h="3123846" w="8802511">
                <a:moveTo>
                  <a:pt x="0" y="0"/>
                </a:moveTo>
                <a:lnTo>
                  <a:pt x="8802510" y="0"/>
                </a:lnTo>
                <a:lnTo>
                  <a:pt x="8802510" y="3123846"/>
                </a:lnTo>
                <a:lnTo>
                  <a:pt x="0" y="3123846"/>
                </a:lnTo>
                <a:lnTo>
                  <a:pt x="0" y="0"/>
                </a:lnTo>
                <a:close/>
              </a:path>
            </a:pathLst>
          </a:custGeom>
          <a:blipFill>
            <a:blip r:embed="rId5"/>
            <a:stretch>
              <a:fillRect l="0" t="0" r="0" b="0"/>
            </a:stretch>
          </a:blipFill>
        </p:spPr>
      </p:sp>
      <p:sp>
        <p:nvSpPr>
          <p:cNvPr name="TextBox 6" id="6"/>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3.2 ALUR PENELITIAN</a:t>
            </a:r>
          </a:p>
        </p:txBody>
      </p:sp>
      <p:sp>
        <p:nvSpPr>
          <p:cNvPr name="TextBox 7" id="7"/>
          <p:cNvSpPr txBox="true"/>
          <p:nvPr/>
        </p:nvSpPr>
        <p:spPr>
          <a:xfrm rot="0">
            <a:off x="1028700" y="2341814"/>
            <a:ext cx="16230600" cy="958175"/>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Setelah fitur baru dibuat, data variabel diskrit seperti gender, cholesterol, gluc, smoke, alco, active, dan bmi_high divisualisasikan terhadap variabel target cardio. Diperoleh hasil demikian : </a:t>
            </a:r>
          </a:p>
        </p:txBody>
      </p:sp>
      <p:sp>
        <p:nvSpPr>
          <p:cNvPr name="TextBox 8" id="8"/>
          <p:cNvSpPr txBox="true"/>
          <p:nvPr/>
        </p:nvSpPr>
        <p:spPr>
          <a:xfrm rot="0">
            <a:off x="1028700" y="1493710"/>
            <a:ext cx="6267473" cy="622935"/>
          </a:xfrm>
          <a:prstGeom prst="rect">
            <a:avLst/>
          </a:prstGeom>
        </p:spPr>
        <p:txBody>
          <a:bodyPr anchor="t" rtlCol="false" tIns="0" lIns="0" bIns="0" rIns="0">
            <a:spAutoFit/>
          </a:bodyPr>
          <a:lstStyle/>
          <a:p>
            <a:pPr algn="l">
              <a:lnSpc>
                <a:spcPts val="5039"/>
              </a:lnSpc>
            </a:pPr>
            <a:r>
              <a:rPr lang="en-US" sz="3599">
                <a:solidFill>
                  <a:srgbClr val="FFFFFF"/>
                </a:solidFill>
                <a:latin typeface="HK Grotesk Bold Italics"/>
              </a:rPr>
              <a:t>3.2.1 Multi-Layer Perceptron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338336" y="3736946"/>
            <a:ext cx="8984736" cy="2879783"/>
          </a:xfrm>
          <a:prstGeom prst="rect">
            <a:avLst/>
          </a:prstGeom>
        </p:spPr>
        <p:txBody>
          <a:bodyPr anchor="t" rtlCol="false" tIns="0" lIns="0" bIns="0" rIns="0">
            <a:spAutoFit/>
          </a:bodyPr>
          <a:lstStyle/>
          <a:p>
            <a:pPr algn="ctr">
              <a:lnSpc>
                <a:spcPts val="11307"/>
              </a:lnSpc>
            </a:pPr>
            <a:r>
              <a:rPr lang="en-US" sz="10006">
                <a:solidFill>
                  <a:srgbClr val="FFFFFF"/>
                </a:solidFill>
                <a:latin typeface="Glacial Indifference Bold"/>
              </a:rPr>
              <a:t>BAB I PENDAHULUAN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3462198" y="3822535"/>
            <a:ext cx="11363605" cy="5778809"/>
          </a:xfrm>
          <a:custGeom>
            <a:avLst/>
            <a:gdLst/>
            <a:ahLst/>
            <a:cxnLst/>
            <a:rect r="r" b="b" t="t" l="l"/>
            <a:pathLst>
              <a:path h="5778809" w="11363605">
                <a:moveTo>
                  <a:pt x="0" y="0"/>
                </a:moveTo>
                <a:lnTo>
                  <a:pt x="11363604" y="0"/>
                </a:lnTo>
                <a:lnTo>
                  <a:pt x="11363604" y="5778808"/>
                </a:lnTo>
                <a:lnTo>
                  <a:pt x="0" y="5778808"/>
                </a:lnTo>
                <a:lnTo>
                  <a:pt x="0" y="0"/>
                </a:lnTo>
                <a:close/>
              </a:path>
            </a:pathLst>
          </a:custGeom>
          <a:blipFill>
            <a:blip r:embed="rId4"/>
            <a:stretch>
              <a:fillRect l="0" t="0" r="0" b="0"/>
            </a:stretch>
          </a:blipFill>
        </p:spPr>
      </p:sp>
      <p:sp>
        <p:nvSpPr>
          <p:cNvPr name="TextBox 5" id="5"/>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3.2 ALUR PENELITIAN</a:t>
            </a:r>
          </a:p>
        </p:txBody>
      </p:sp>
      <p:sp>
        <p:nvSpPr>
          <p:cNvPr name="TextBox 6" id="6"/>
          <p:cNvSpPr txBox="true"/>
          <p:nvPr/>
        </p:nvSpPr>
        <p:spPr>
          <a:xfrm rot="0">
            <a:off x="1028700" y="2341814"/>
            <a:ext cx="16230600" cy="958175"/>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Selanjutnya dilakukan visualisasi korelasi antar variabel dalam dataset menggunakan heatmap untuk memahami hubungan antar variabel sebelum dilakukan analisis lebih lanjut. </a:t>
            </a:r>
          </a:p>
        </p:txBody>
      </p:sp>
      <p:sp>
        <p:nvSpPr>
          <p:cNvPr name="TextBox 7" id="7"/>
          <p:cNvSpPr txBox="true"/>
          <p:nvPr/>
        </p:nvSpPr>
        <p:spPr>
          <a:xfrm rot="0">
            <a:off x="1028700" y="1493710"/>
            <a:ext cx="6267473" cy="622935"/>
          </a:xfrm>
          <a:prstGeom prst="rect">
            <a:avLst/>
          </a:prstGeom>
        </p:spPr>
        <p:txBody>
          <a:bodyPr anchor="t" rtlCol="false" tIns="0" lIns="0" bIns="0" rIns="0">
            <a:spAutoFit/>
          </a:bodyPr>
          <a:lstStyle/>
          <a:p>
            <a:pPr algn="l">
              <a:lnSpc>
                <a:spcPts val="5039"/>
              </a:lnSpc>
            </a:pPr>
            <a:r>
              <a:rPr lang="en-US" sz="3599">
                <a:solidFill>
                  <a:srgbClr val="FFFFFF"/>
                </a:solidFill>
                <a:latin typeface="HK Grotesk Bold Italics"/>
              </a:rPr>
              <a:t>3.2.1 Multi-Layer Perceptron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4162436" y="3585740"/>
            <a:ext cx="9838726" cy="6104677"/>
          </a:xfrm>
          <a:custGeom>
            <a:avLst/>
            <a:gdLst/>
            <a:ahLst/>
            <a:cxnLst/>
            <a:rect r="r" b="b" t="t" l="l"/>
            <a:pathLst>
              <a:path h="6104677" w="9838726">
                <a:moveTo>
                  <a:pt x="0" y="0"/>
                </a:moveTo>
                <a:lnTo>
                  <a:pt x="9838726" y="0"/>
                </a:lnTo>
                <a:lnTo>
                  <a:pt x="9838726" y="6104677"/>
                </a:lnTo>
                <a:lnTo>
                  <a:pt x="0" y="6104677"/>
                </a:lnTo>
                <a:lnTo>
                  <a:pt x="0" y="0"/>
                </a:lnTo>
                <a:close/>
              </a:path>
            </a:pathLst>
          </a:custGeom>
          <a:blipFill>
            <a:blip r:embed="rId4"/>
            <a:stretch>
              <a:fillRect l="0" t="0" r="0" b="0"/>
            </a:stretch>
          </a:blipFill>
        </p:spPr>
      </p:sp>
      <p:sp>
        <p:nvSpPr>
          <p:cNvPr name="TextBox 5" id="5"/>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3.2 ALUR PENELITIAN</a:t>
            </a:r>
          </a:p>
        </p:txBody>
      </p:sp>
      <p:sp>
        <p:nvSpPr>
          <p:cNvPr name="TextBox 6" id="6"/>
          <p:cNvSpPr txBox="true"/>
          <p:nvPr/>
        </p:nvSpPr>
        <p:spPr>
          <a:xfrm rot="0">
            <a:off x="1028700" y="2341814"/>
            <a:ext cx="16230600" cy="47240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Visualisasi usia terhadap berat badan</a:t>
            </a:r>
          </a:p>
        </p:txBody>
      </p:sp>
      <p:sp>
        <p:nvSpPr>
          <p:cNvPr name="TextBox 7" id="7"/>
          <p:cNvSpPr txBox="true"/>
          <p:nvPr/>
        </p:nvSpPr>
        <p:spPr>
          <a:xfrm rot="0">
            <a:off x="1028700" y="1493710"/>
            <a:ext cx="6267473" cy="622935"/>
          </a:xfrm>
          <a:prstGeom prst="rect">
            <a:avLst/>
          </a:prstGeom>
        </p:spPr>
        <p:txBody>
          <a:bodyPr anchor="t" rtlCol="false" tIns="0" lIns="0" bIns="0" rIns="0">
            <a:spAutoFit/>
          </a:bodyPr>
          <a:lstStyle/>
          <a:p>
            <a:pPr algn="l">
              <a:lnSpc>
                <a:spcPts val="5039"/>
              </a:lnSpc>
            </a:pPr>
            <a:r>
              <a:rPr lang="en-US" sz="3599">
                <a:solidFill>
                  <a:srgbClr val="FFFFFF"/>
                </a:solidFill>
                <a:latin typeface="HK Grotesk Bold Italics"/>
              </a:rPr>
              <a:t>3.2.1 Multi-Layer Perceptron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5165199" y="3585740"/>
            <a:ext cx="7957601" cy="5823169"/>
          </a:xfrm>
          <a:custGeom>
            <a:avLst/>
            <a:gdLst/>
            <a:ahLst/>
            <a:cxnLst/>
            <a:rect r="r" b="b" t="t" l="l"/>
            <a:pathLst>
              <a:path h="5823169" w="7957601">
                <a:moveTo>
                  <a:pt x="0" y="0"/>
                </a:moveTo>
                <a:lnTo>
                  <a:pt x="7957602" y="0"/>
                </a:lnTo>
                <a:lnTo>
                  <a:pt x="7957602" y="5823169"/>
                </a:lnTo>
                <a:lnTo>
                  <a:pt x="0" y="5823169"/>
                </a:lnTo>
                <a:lnTo>
                  <a:pt x="0" y="0"/>
                </a:lnTo>
                <a:close/>
              </a:path>
            </a:pathLst>
          </a:custGeom>
          <a:blipFill>
            <a:blip r:embed="rId4"/>
            <a:stretch>
              <a:fillRect l="0" t="0" r="0" b="0"/>
            </a:stretch>
          </a:blipFill>
        </p:spPr>
      </p:sp>
      <p:sp>
        <p:nvSpPr>
          <p:cNvPr name="TextBox 5" id="5"/>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3.2 ALUR PENELITIAN</a:t>
            </a:r>
          </a:p>
        </p:txBody>
      </p:sp>
      <p:sp>
        <p:nvSpPr>
          <p:cNvPr name="TextBox 6" id="6"/>
          <p:cNvSpPr txBox="true"/>
          <p:nvPr/>
        </p:nvSpPr>
        <p:spPr>
          <a:xfrm rot="0">
            <a:off x="1028700" y="2341814"/>
            <a:ext cx="16230600" cy="47240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Visualisasi berat badan terhadap jumlah pengidap penyakit jantung</a:t>
            </a:r>
          </a:p>
        </p:txBody>
      </p:sp>
      <p:sp>
        <p:nvSpPr>
          <p:cNvPr name="TextBox 7" id="7"/>
          <p:cNvSpPr txBox="true"/>
          <p:nvPr/>
        </p:nvSpPr>
        <p:spPr>
          <a:xfrm rot="0">
            <a:off x="1028700" y="1493710"/>
            <a:ext cx="6267473" cy="622935"/>
          </a:xfrm>
          <a:prstGeom prst="rect">
            <a:avLst/>
          </a:prstGeom>
        </p:spPr>
        <p:txBody>
          <a:bodyPr anchor="t" rtlCol="false" tIns="0" lIns="0" bIns="0" rIns="0">
            <a:spAutoFit/>
          </a:bodyPr>
          <a:lstStyle/>
          <a:p>
            <a:pPr algn="l">
              <a:lnSpc>
                <a:spcPts val="5039"/>
              </a:lnSpc>
            </a:pPr>
            <a:r>
              <a:rPr lang="en-US" sz="3599">
                <a:solidFill>
                  <a:srgbClr val="FFFFFF"/>
                </a:solidFill>
                <a:latin typeface="HK Grotesk Bold Italics"/>
              </a:rPr>
              <a:t>3.2.1 Multi-Layer Perceptron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5177061" y="3430665"/>
            <a:ext cx="7933878" cy="5827635"/>
          </a:xfrm>
          <a:custGeom>
            <a:avLst/>
            <a:gdLst/>
            <a:ahLst/>
            <a:cxnLst/>
            <a:rect r="r" b="b" t="t" l="l"/>
            <a:pathLst>
              <a:path h="5827635" w="7933878">
                <a:moveTo>
                  <a:pt x="0" y="0"/>
                </a:moveTo>
                <a:lnTo>
                  <a:pt x="7933878" y="0"/>
                </a:lnTo>
                <a:lnTo>
                  <a:pt x="7933878" y="5827635"/>
                </a:lnTo>
                <a:lnTo>
                  <a:pt x="0" y="5827635"/>
                </a:lnTo>
                <a:lnTo>
                  <a:pt x="0" y="0"/>
                </a:lnTo>
                <a:close/>
              </a:path>
            </a:pathLst>
          </a:custGeom>
          <a:blipFill>
            <a:blip r:embed="rId4"/>
            <a:stretch>
              <a:fillRect l="0" t="0" r="0" b="0"/>
            </a:stretch>
          </a:blipFill>
        </p:spPr>
      </p:sp>
      <p:sp>
        <p:nvSpPr>
          <p:cNvPr name="TextBox 5" id="5"/>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3.2 ALUR PENELITIAN</a:t>
            </a:r>
          </a:p>
        </p:txBody>
      </p:sp>
      <p:sp>
        <p:nvSpPr>
          <p:cNvPr name="TextBox 6" id="6"/>
          <p:cNvSpPr txBox="true"/>
          <p:nvPr/>
        </p:nvSpPr>
        <p:spPr>
          <a:xfrm rot="0">
            <a:off x="1028700" y="2341814"/>
            <a:ext cx="16230600" cy="47240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Visualisasi usia terhadap pengidap penyakit jantung</a:t>
            </a:r>
          </a:p>
        </p:txBody>
      </p:sp>
      <p:sp>
        <p:nvSpPr>
          <p:cNvPr name="TextBox 7" id="7"/>
          <p:cNvSpPr txBox="true"/>
          <p:nvPr/>
        </p:nvSpPr>
        <p:spPr>
          <a:xfrm rot="0">
            <a:off x="1028700" y="1493710"/>
            <a:ext cx="6267473" cy="622935"/>
          </a:xfrm>
          <a:prstGeom prst="rect">
            <a:avLst/>
          </a:prstGeom>
        </p:spPr>
        <p:txBody>
          <a:bodyPr anchor="t" rtlCol="false" tIns="0" lIns="0" bIns="0" rIns="0">
            <a:spAutoFit/>
          </a:bodyPr>
          <a:lstStyle/>
          <a:p>
            <a:pPr algn="l">
              <a:lnSpc>
                <a:spcPts val="5039"/>
              </a:lnSpc>
            </a:pPr>
            <a:r>
              <a:rPr lang="en-US" sz="3599">
                <a:solidFill>
                  <a:srgbClr val="FFFFFF"/>
                </a:solidFill>
                <a:latin typeface="HK Grotesk Bold Italics"/>
              </a:rPr>
              <a:t>3.2.1 Multi-Layer Perceptron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3.2 ALUR PENELITIAN</a:t>
            </a:r>
          </a:p>
        </p:txBody>
      </p:sp>
      <p:sp>
        <p:nvSpPr>
          <p:cNvPr name="TextBox 5" id="5"/>
          <p:cNvSpPr txBox="true"/>
          <p:nvPr/>
        </p:nvSpPr>
        <p:spPr>
          <a:xfrm rot="0">
            <a:off x="1028700" y="2773331"/>
            <a:ext cx="10301900" cy="338705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 Selanjutnya data dibagi menjadi data training (75% dari seluruh data) dan data uji (25% dari seluruh data) menggunakan train_test_split. Variabel ‘cardX’ dan variabel cardY dibuat untuk mempersiapkan data untuk pelatihan dan evaluasi model. Lalu, dilakukan iterasi untuk mencari kombinasi terbaik dari jumlah neuron dalam dua hidden layer menggunakan MLPClassifier. </a:t>
            </a:r>
          </a:p>
          <a:p>
            <a:pPr algn="just">
              <a:lnSpc>
                <a:spcPts val="3887"/>
              </a:lnSpc>
            </a:pPr>
          </a:p>
        </p:txBody>
      </p:sp>
      <p:sp>
        <p:nvSpPr>
          <p:cNvPr name="TextBox 6" id="6"/>
          <p:cNvSpPr txBox="true"/>
          <p:nvPr/>
        </p:nvSpPr>
        <p:spPr>
          <a:xfrm rot="0">
            <a:off x="1028700" y="1850628"/>
            <a:ext cx="6267473" cy="622935"/>
          </a:xfrm>
          <a:prstGeom prst="rect">
            <a:avLst/>
          </a:prstGeom>
        </p:spPr>
        <p:txBody>
          <a:bodyPr anchor="t" rtlCol="false" tIns="0" lIns="0" bIns="0" rIns="0">
            <a:spAutoFit/>
          </a:bodyPr>
          <a:lstStyle/>
          <a:p>
            <a:pPr algn="l">
              <a:lnSpc>
                <a:spcPts val="5039"/>
              </a:lnSpc>
            </a:pPr>
            <a:r>
              <a:rPr lang="en-US" sz="3599">
                <a:solidFill>
                  <a:srgbClr val="FFFFFF"/>
                </a:solidFill>
                <a:latin typeface="HK Grotesk Bold Italics"/>
              </a:rPr>
              <a:t>3.2.1 Multi-Layer Perceptron</a:t>
            </a:r>
          </a:p>
        </p:txBody>
      </p:sp>
      <p:grpSp>
        <p:nvGrpSpPr>
          <p:cNvPr name="Group 7" id="7"/>
          <p:cNvGrpSpPr>
            <a:grpSpLocks noChangeAspect="true"/>
          </p:cNvGrpSpPr>
          <p:nvPr/>
        </p:nvGrpSpPr>
        <p:grpSpPr>
          <a:xfrm rot="0">
            <a:off x="11809041" y="851163"/>
            <a:ext cx="8229600" cy="8229600"/>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3.2 ALUR PENELITIAN</a:t>
            </a:r>
          </a:p>
        </p:txBody>
      </p:sp>
      <p:sp>
        <p:nvSpPr>
          <p:cNvPr name="TextBox 5" id="5"/>
          <p:cNvSpPr txBox="true"/>
          <p:nvPr/>
        </p:nvSpPr>
        <p:spPr>
          <a:xfrm rot="0">
            <a:off x="1028700" y="2773331"/>
            <a:ext cx="16230600" cy="4844375"/>
          </a:xfrm>
          <a:prstGeom prst="rect">
            <a:avLst/>
          </a:prstGeom>
        </p:spPr>
        <p:txBody>
          <a:bodyPr anchor="t" rtlCol="false" tIns="0" lIns="0" bIns="0" rIns="0">
            <a:spAutoFit/>
          </a:bodyPr>
          <a:lstStyle/>
          <a:p>
            <a:pPr algn="just" marL="599459" indent="-299730" lvl="1">
              <a:lnSpc>
                <a:spcPts val="3887"/>
              </a:lnSpc>
              <a:buFont typeface="Arial"/>
              <a:buChar char="•"/>
            </a:pPr>
            <a:r>
              <a:rPr lang="en-US" sz="2776">
                <a:solidFill>
                  <a:srgbClr val="FFFFFF"/>
                </a:solidFill>
                <a:latin typeface="HK Grotesk"/>
              </a:rPr>
              <a:t>Pembuatan fitur baru BMI, Age_y, BMI_high</a:t>
            </a:r>
          </a:p>
          <a:p>
            <a:pPr algn="just" marL="599459" indent="-299730" lvl="1">
              <a:lnSpc>
                <a:spcPts val="3887"/>
              </a:lnSpc>
              <a:buFont typeface="Arial"/>
              <a:buChar char="•"/>
            </a:pPr>
            <a:r>
              <a:rPr lang="en-US" sz="2776">
                <a:solidFill>
                  <a:srgbClr val="FFFFFF"/>
                </a:solidFill>
                <a:latin typeface="HK Grotesk"/>
              </a:rPr>
              <a:t>Normalisasi data untuk memastikan semua fitur berada pada skala yang sama untuk menigkatkan kinerja model</a:t>
            </a:r>
          </a:p>
          <a:p>
            <a:pPr algn="just" marL="599459" indent="-299730" lvl="1">
              <a:lnSpc>
                <a:spcPts val="3887"/>
              </a:lnSpc>
              <a:buFont typeface="Arial"/>
              <a:buChar char="•"/>
            </a:pPr>
            <a:r>
              <a:rPr lang="en-US" sz="2776">
                <a:solidFill>
                  <a:srgbClr val="FFFFFF"/>
                </a:solidFill>
                <a:latin typeface="HK Grotesk"/>
              </a:rPr>
              <a:t>Pemisahan fitur dan label. Variabel independen </a:t>
            </a:r>
            <a:r>
              <a:rPr lang="en-US" sz="2776">
                <a:solidFill>
                  <a:srgbClr val="FFFFFF"/>
                </a:solidFill>
                <a:latin typeface="HK Grotesk Bold"/>
              </a:rPr>
              <a:t>X </a:t>
            </a:r>
            <a:r>
              <a:rPr lang="en-US" sz="2776">
                <a:solidFill>
                  <a:srgbClr val="FFFFFF"/>
                </a:solidFill>
                <a:latin typeface="HK Grotesk"/>
              </a:rPr>
              <a:t> dan variabel dependen </a:t>
            </a:r>
            <a:r>
              <a:rPr lang="en-US" sz="2776">
                <a:solidFill>
                  <a:srgbClr val="FFFFFF"/>
                </a:solidFill>
                <a:latin typeface="HK Grotesk Bold"/>
              </a:rPr>
              <a:t>y</a:t>
            </a:r>
            <a:r>
              <a:rPr lang="en-US" sz="2776">
                <a:solidFill>
                  <a:srgbClr val="FFFFFF"/>
                </a:solidFill>
                <a:latin typeface="HK Grotesk"/>
              </a:rPr>
              <a:t>. Kemudian label </a:t>
            </a:r>
            <a:r>
              <a:rPr lang="en-US" sz="2776">
                <a:solidFill>
                  <a:srgbClr val="FFFFFF"/>
                </a:solidFill>
                <a:latin typeface="HK Grotesk Bold"/>
              </a:rPr>
              <a:t>y</a:t>
            </a:r>
            <a:r>
              <a:rPr lang="en-US" sz="2776">
                <a:solidFill>
                  <a:srgbClr val="FFFFFF"/>
                </a:solidFill>
                <a:latin typeface="HK Grotesk"/>
              </a:rPr>
              <a:t> dikonversi menjadi bentuk ketagorikal.</a:t>
            </a:r>
          </a:p>
          <a:p>
            <a:pPr algn="just" marL="599459" indent="-299730" lvl="1">
              <a:lnSpc>
                <a:spcPts val="3887"/>
              </a:lnSpc>
              <a:buFont typeface="Arial"/>
              <a:buChar char="•"/>
            </a:pPr>
            <a:r>
              <a:rPr lang="en-US" sz="2776">
                <a:solidFill>
                  <a:srgbClr val="FFFFFF"/>
                </a:solidFill>
                <a:latin typeface="HK Grotesk"/>
              </a:rPr>
              <a:t>Data di bagi menjadi data training dan data uji dengan perbandingan 75:25 menggunakan train_test_split.</a:t>
            </a:r>
          </a:p>
          <a:p>
            <a:pPr algn="just" marL="599459" indent="-299730" lvl="1">
              <a:lnSpc>
                <a:spcPts val="3887"/>
              </a:lnSpc>
              <a:buFont typeface="Arial"/>
              <a:buChar char="•"/>
            </a:pPr>
            <a:r>
              <a:rPr lang="en-US" sz="2776">
                <a:solidFill>
                  <a:srgbClr val="FFFFFF"/>
                </a:solidFill>
                <a:latin typeface="HK Grotesk"/>
              </a:rPr>
              <a:t>Tranformasi data fitur menjadi format gambar karena CNN bekerja dengan data gambar.</a:t>
            </a:r>
          </a:p>
          <a:p>
            <a:pPr algn="just" marL="599459" indent="-299730" lvl="1">
              <a:lnSpc>
                <a:spcPts val="3887"/>
              </a:lnSpc>
              <a:buFont typeface="Arial"/>
              <a:buChar char="•"/>
            </a:pPr>
            <a:r>
              <a:rPr lang="en-US" sz="2776">
                <a:solidFill>
                  <a:srgbClr val="FFFFFF"/>
                </a:solidFill>
                <a:latin typeface="HK Grotesk"/>
              </a:rPr>
              <a:t>Model di-</a:t>
            </a:r>
            <a:r>
              <a:rPr lang="en-US" sz="2776">
                <a:solidFill>
                  <a:srgbClr val="FFFFFF"/>
                </a:solidFill>
                <a:latin typeface="HK Grotesk Italics"/>
              </a:rPr>
              <a:t>compile</a:t>
            </a:r>
            <a:r>
              <a:rPr lang="en-US" sz="2776">
                <a:solidFill>
                  <a:srgbClr val="FFFFFF"/>
                </a:solidFill>
                <a:latin typeface="HK Grotesk"/>
              </a:rPr>
              <a:t> menggunakan optimizer Adam dan loss function categorical crossentropy dengan metrik accuracy.</a:t>
            </a:r>
          </a:p>
        </p:txBody>
      </p:sp>
      <p:sp>
        <p:nvSpPr>
          <p:cNvPr name="TextBox 6" id="6"/>
          <p:cNvSpPr txBox="true"/>
          <p:nvPr/>
        </p:nvSpPr>
        <p:spPr>
          <a:xfrm rot="0">
            <a:off x="1028700" y="1850628"/>
            <a:ext cx="9278876" cy="622935"/>
          </a:xfrm>
          <a:prstGeom prst="rect">
            <a:avLst/>
          </a:prstGeom>
        </p:spPr>
        <p:txBody>
          <a:bodyPr anchor="t" rtlCol="false" tIns="0" lIns="0" bIns="0" rIns="0">
            <a:spAutoFit/>
          </a:bodyPr>
          <a:lstStyle/>
          <a:p>
            <a:pPr algn="l">
              <a:lnSpc>
                <a:spcPts val="5039"/>
              </a:lnSpc>
            </a:pPr>
            <a:r>
              <a:rPr lang="en-US" sz="3599">
                <a:solidFill>
                  <a:srgbClr val="FFFFFF"/>
                </a:solidFill>
                <a:latin typeface="HK Grotesk Bold Italics"/>
              </a:rPr>
              <a:t>3.2.1 Convolutional Neural Network</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2863611" y="3736946"/>
            <a:ext cx="12560777" cy="2879783"/>
          </a:xfrm>
          <a:prstGeom prst="rect">
            <a:avLst/>
          </a:prstGeom>
        </p:spPr>
        <p:txBody>
          <a:bodyPr anchor="t" rtlCol="false" tIns="0" lIns="0" bIns="0" rIns="0">
            <a:spAutoFit/>
          </a:bodyPr>
          <a:lstStyle/>
          <a:p>
            <a:pPr algn="ctr">
              <a:lnSpc>
                <a:spcPts val="11307"/>
              </a:lnSpc>
            </a:pPr>
            <a:r>
              <a:rPr lang="en-US" sz="10006">
                <a:solidFill>
                  <a:srgbClr val="FFFFFF"/>
                </a:solidFill>
                <a:latin typeface="Glacial Indifference Bold"/>
              </a:rPr>
              <a:t>BAB IV</a:t>
            </a:r>
          </a:p>
          <a:p>
            <a:pPr algn="ctr">
              <a:lnSpc>
                <a:spcPts val="11307"/>
              </a:lnSpc>
            </a:pPr>
            <a:r>
              <a:rPr lang="en-US" sz="10006">
                <a:solidFill>
                  <a:srgbClr val="FFFFFF"/>
                </a:solidFill>
                <a:latin typeface="Glacial Indifference Bold"/>
              </a:rPr>
              <a:t>HASIL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4.1. DATA PENELITIAN</a:t>
            </a:r>
          </a:p>
        </p:txBody>
      </p:sp>
      <p:sp>
        <p:nvSpPr>
          <p:cNvPr name="TextBox 5" id="5"/>
          <p:cNvSpPr txBox="true"/>
          <p:nvPr/>
        </p:nvSpPr>
        <p:spPr>
          <a:xfrm rot="0">
            <a:off x="1028700" y="1800899"/>
            <a:ext cx="16230600" cy="958175"/>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Dataset yang telah diambil kemudian diimpor ke Google Colaboratory, untuk nantinya diolah ke dalam beberapa proses, yaitu model MLP dan CNN.</a:t>
            </a:r>
          </a:p>
        </p:txBody>
      </p:sp>
      <p:sp>
        <p:nvSpPr>
          <p:cNvPr name="Freeform 6" id="6"/>
          <p:cNvSpPr/>
          <p:nvPr/>
        </p:nvSpPr>
        <p:spPr>
          <a:xfrm flipH="false" flipV="false" rot="0">
            <a:off x="2974024" y="3079318"/>
            <a:ext cx="12590902" cy="6178982"/>
          </a:xfrm>
          <a:custGeom>
            <a:avLst/>
            <a:gdLst/>
            <a:ahLst/>
            <a:cxnLst/>
            <a:rect r="r" b="b" t="t" l="l"/>
            <a:pathLst>
              <a:path h="6178982" w="12590902">
                <a:moveTo>
                  <a:pt x="0" y="0"/>
                </a:moveTo>
                <a:lnTo>
                  <a:pt x="12590902" y="0"/>
                </a:lnTo>
                <a:lnTo>
                  <a:pt x="12590902" y="6178982"/>
                </a:lnTo>
                <a:lnTo>
                  <a:pt x="0" y="6178982"/>
                </a:lnTo>
                <a:lnTo>
                  <a:pt x="0" y="0"/>
                </a:lnTo>
                <a:close/>
              </a:path>
            </a:pathLst>
          </a:custGeom>
          <a:blipFill>
            <a:blip r:embed="rId4"/>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3532966" y="3387724"/>
            <a:ext cx="11253786" cy="2852870"/>
          </a:xfrm>
          <a:custGeom>
            <a:avLst/>
            <a:gdLst/>
            <a:ahLst/>
            <a:cxnLst/>
            <a:rect r="r" b="b" t="t" l="l"/>
            <a:pathLst>
              <a:path h="2852870" w="11253786">
                <a:moveTo>
                  <a:pt x="0" y="0"/>
                </a:moveTo>
                <a:lnTo>
                  <a:pt x="11253785" y="0"/>
                </a:lnTo>
                <a:lnTo>
                  <a:pt x="11253785" y="2852870"/>
                </a:lnTo>
                <a:lnTo>
                  <a:pt x="0" y="2852870"/>
                </a:lnTo>
                <a:lnTo>
                  <a:pt x="0" y="0"/>
                </a:lnTo>
                <a:close/>
              </a:path>
            </a:pathLst>
          </a:custGeom>
          <a:blipFill>
            <a:blip r:embed="rId4"/>
            <a:stretch>
              <a:fillRect l="0" t="0" r="0" b="0"/>
            </a:stretch>
          </a:blipFill>
        </p:spPr>
      </p:sp>
      <p:sp>
        <p:nvSpPr>
          <p:cNvPr name="Freeform 5" id="5"/>
          <p:cNvSpPr/>
          <p:nvPr/>
        </p:nvSpPr>
        <p:spPr>
          <a:xfrm flipH="false" flipV="false" rot="0">
            <a:off x="3501249" y="7284495"/>
            <a:ext cx="11285503" cy="2569404"/>
          </a:xfrm>
          <a:custGeom>
            <a:avLst/>
            <a:gdLst/>
            <a:ahLst/>
            <a:cxnLst/>
            <a:rect r="r" b="b" t="t" l="l"/>
            <a:pathLst>
              <a:path h="2569404" w="11285503">
                <a:moveTo>
                  <a:pt x="0" y="0"/>
                </a:moveTo>
                <a:lnTo>
                  <a:pt x="11285502" y="0"/>
                </a:lnTo>
                <a:lnTo>
                  <a:pt x="11285502" y="2569404"/>
                </a:lnTo>
                <a:lnTo>
                  <a:pt x="0" y="2569404"/>
                </a:lnTo>
                <a:lnTo>
                  <a:pt x="0" y="0"/>
                </a:lnTo>
                <a:close/>
              </a:path>
            </a:pathLst>
          </a:custGeom>
          <a:blipFill>
            <a:blip r:embed="rId5"/>
            <a:stretch>
              <a:fillRect l="0" t="0" r="0" b="0"/>
            </a:stretch>
          </a:blipFill>
        </p:spPr>
      </p:sp>
      <p:sp>
        <p:nvSpPr>
          <p:cNvPr name="TextBox 6" id="6"/>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4.2 MODEL MULTI-LAYER PERCEPTRON</a:t>
            </a:r>
          </a:p>
        </p:txBody>
      </p:sp>
      <p:sp>
        <p:nvSpPr>
          <p:cNvPr name="TextBox 7" id="7"/>
          <p:cNvSpPr txBox="true"/>
          <p:nvPr/>
        </p:nvSpPr>
        <p:spPr>
          <a:xfrm rot="0">
            <a:off x="1028700" y="1728267"/>
            <a:ext cx="16230600" cy="144395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Multilayer perceptron (MLP) dirancang dengan menggunakan package sklearn. Setelah model dan parameter terbentuk, akan diperiksa modifikasi dari setiap jumlah hidden layer dan fungsi aktivasi. Sehingga, dapat diamati pengaruh dari perubahan hyperparameter terhadap model MLP yang dibentuk.</a:t>
            </a:r>
          </a:p>
        </p:txBody>
      </p:sp>
      <p:sp>
        <p:nvSpPr>
          <p:cNvPr name="TextBox 8" id="8"/>
          <p:cNvSpPr txBox="true"/>
          <p:nvPr/>
        </p:nvSpPr>
        <p:spPr>
          <a:xfrm rot="0">
            <a:off x="773306" y="6326319"/>
            <a:ext cx="16230600" cy="958175"/>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Dengan odel fitting didapat test loss sebesar 0,5590</a:t>
            </a:r>
          </a:p>
          <a:p>
            <a:pPr algn="just">
              <a:lnSpc>
                <a:spcPts val="3887"/>
              </a:lnSpc>
            </a:pPr>
            <a:r>
              <a:rPr lang="en-US" sz="2776">
                <a:solidFill>
                  <a:srgbClr val="FFFFFF"/>
                </a:solidFill>
                <a:latin typeface="HK Grotesk"/>
              </a:rPr>
              <a:t>Dengan confusion matrix diperoleh pada model terbaik adalah sebagai berikut: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4033051" y="3657992"/>
            <a:ext cx="11250599" cy="2525645"/>
          </a:xfrm>
          <a:custGeom>
            <a:avLst/>
            <a:gdLst/>
            <a:ahLst/>
            <a:cxnLst/>
            <a:rect r="r" b="b" t="t" l="l"/>
            <a:pathLst>
              <a:path h="2525645" w="11250599">
                <a:moveTo>
                  <a:pt x="0" y="0"/>
                </a:moveTo>
                <a:lnTo>
                  <a:pt x="11250598" y="0"/>
                </a:lnTo>
                <a:lnTo>
                  <a:pt x="11250598" y="2525645"/>
                </a:lnTo>
                <a:lnTo>
                  <a:pt x="0" y="2525645"/>
                </a:lnTo>
                <a:lnTo>
                  <a:pt x="0" y="0"/>
                </a:lnTo>
                <a:close/>
              </a:path>
            </a:pathLst>
          </a:custGeom>
          <a:blipFill>
            <a:blip r:embed="rId4"/>
            <a:stretch>
              <a:fillRect l="0" t="0" r="0" b="0"/>
            </a:stretch>
          </a:blipFill>
        </p:spPr>
      </p:sp>
      <p:sp>
        <p:nvSpPr>
          <p:cNvPr name="TextBox 5" id="5"/>
          <p:cNvSpPr txBox="true"/>
          <p:nvPr/>
        </p:nvSpPr>
        <p:spPr>
          <a:xfrm rot="0">
            <a:off x="1028700" y="52559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4.2 MODEL MULTI-LAYER PERCEPTRON</a:t>
            </a:r>
          </a:p>
        </p:txBody>
      </p:sp>
      <p:sp>
        <p:nvSpPr>
          <p:cNvPr name="TextBox 6" id="6"/>
          <p:cNvSpPr txBox="true"/>
          <p:nvPr/>
        </p:nvSpPr>
        <p:spPr>
          <a:xfrm rot="0">
            <a:off x="1028700" y="1728267"/>
            <a:ext cx="16230600" cy="1929725"/>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 Dari confusion matrix ini, tingkat akurasi model didapat akurasi sebesar </a:t>
            </a:r>
          </a:p>
          <a:p>
            <a:pPr algn="just">
              <a:lnSpc>
                <a:spcPts val="3887"/>
              </a:lnSpc>
            </a:pPr>
            <a:r>
              <a:rPr lang="en-US" sz="2776">
                <a:solidFill>
                  <a:srgbClr val="FFFFFF"/>
                </a:solidFill>
                <a:latin typeface="HK Grotesk"/>
              </a:rPr>
              <a:t>Accuracy = 6379+644417500= 0,7327</a:t>
            </a:r>
          </a:p>
          <a:p>
            <a:pPr algn="just">
              <a:lnSpc>
                <a:spcPts val="3887"/>
              </a:lnSpc>
            </a:pPr>
            <a:r>
              <a:rPr lang="en-US" sz="2776">
                <a:solidFill>
                  <a:srgbClr val="FFFFFF"/>
                </a:solidFill>
                <a:latin typeface="HK Grotesk"/>
              </a:rPr>
              <a:t> Selanjutnya, untuk uji signifikansi model, akan diperlihatkan pada tabel berikut.</a:t>
            </a:r>
          </a:p>
          <a:p>
            <a:pPr algn="just">
              <a:lnSpc>
                <a:spcPts val="388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9342934"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1.1 LATAR BELAKANG</a:t>
            </a:r>
          </a:p>
        </p:txBody>
      </p:sp>
      <p:sp>
        <p:nvSpPr>
          <p:cNvPr name="TextBox 5" id="5"/>
          <p:cNvSpPr txBox="true"/>
          <p:nvPr/>
        </p:nvSpPr>
        <p:spPr>
          <a:xfrm rot="0">
            <a:off x="1028700" y="2335158"/>
            <a:ext cx="15867641" cy="5754052"/>
          </a:xfrm>
          <a:prstGeom prst="rect">
            <a:avLst/>
          </a:prstGeom>
        </p:spPr>
        <p:txBody>
          <a:bodyPr anchor="t" rtlCol="false" tIns="0" lIns="0" bIns="0" rIns="0">
            <a:spAutoFit/>
          </a:bodyPr>
          <a:lstStyle/>
          <a:p>
            <a:pPr algn="l">
              <a:lnSpc>
                <a:spcPts val="4147"/>
              </a:lnSpc>
            </a:pPr>
            <a:r>
              <a:rPr lang="en-US" sz="2962">
                <a:solidFill>
                  <a:srgbClr val="FFFFFF"/>
                </a:solidFill>
                <a:latin typeface="HK Grotesk"/>
              </a:rPr>
              <a:t>Penyakit Kardiovaskular : Ancaman Global</a:t>
            </a:r>
          </a:p>
          <a:p>
            <a:pPr algn="l" marL="639605" indent="-319803" lvl="1">
              <a:lnSpc>
                <a:spcPts val="4147"/>
              </a:lnSpc>
              <a:buFont typeface="Arial"/>
              <a:buChar char="•"/>
            </a:pPr>
            <a:r>
              <a:rPr lang="en-US" sz="2962">
                <a:solidFill>
                  <a:srgbClr val="FFFFFF"/>
                </a:solidFill>
                <a:latin typeface="HK Grotesk"/>
              </a:rPr>
              <a:t>Penyakit kardiovaskular, termasuk penyakit jantung adalah salah satu penyebab utama kematian di seluruh duni</a:t>
            </a:r>
          </a:p>
          <a:p>
            <a:pPr algn="l" marL="639605" indent="-319803" lvl="1">
              <a:lnSpc>
                <a:spcPts val="4147"/>
              </a:lnSpc>
              <a:buFont typeface="Arial"/>
              <a:buChar char="•"/>
            </a:pPr>
            <a:r>
              <a:rPr lang="en-US" sz="2962">
                <a:solidFill>
                  <a:srgbClr val="FFFFFF"/>
                </a:solidFill>
                <a:latin typeface="HK Grotesk"/>
              </a:rPr>
              <a:t>Tahun 2019, 523 juta orang di dunia mengidap penyakit jantung dan tercatat 17,9 juta kematian akibat penyakit ini</a:t>
            </a:r>
          </a:p>
          <a:p>
            <a:pPr algn="l" marL="639605" indent="-319803" lvl="1">
              <a:lnSpc>
                <a:spcPts val="4147"/>
              </a:lnSpc>
              <a:buFont typeface="Arial"/>
              <a:buChar char="•"/>
            </a:pPr>
            <a:r>
              <a:rPr lang="en-US" sz="2962">
                <a:solidFill>
                  <a:srgbClr val="FFFFFF"/>
                </a:solidFill>
                <a:latin typeface="HK Grotesk"/>
              </a:rPr>
              <a:t>Dinegara-negara berkembang, faktor risiko seperti merokok, kurangnya aktivitas fisik, dan pola makan tidak sehat memperburuk kondisi</a:t>
            </a:r>
          </a:p>
          <a:p>
            <a:pPr algn="l" marL="639605" indent="-319803" lvl="1">
              <a:lnSpc>
                <a:spcPts val="4147"/>
              </a:lnSpc>
              <a:buFont typeface="Arial"/>
              <a:buChar char="•"/>
            </a:pPr>
            <a:r>
              <a:rPr lang="en-US" sz="2962">
                <a:solidFill>
                  <a:srgbClr val="FFFFFF"/>
                </a:solidFill>
                <a:latin typeface="HK Grotesk"/>
              </a:rPr>
              <a:t>Penyebab tingginya angka kematian akibat penyakit jantung diantarnya adalah kurangnya pengetahuan tentang gejala penyakit dan keterbatasan alat diagnostik yang tersedia.</a:t>
            </a:r>
          </a:p>
          <a:p>
            <a:pPr algn="l" marL="639605" indent="-319803" lvl="1">
              <a:lnSpc>
                <a:spcPts val="4147"/>
              </a:lnSpc>
              <a:buFont typeface="Arial"/>
              <a:buChar char="•"/>
            </a:pPr>
            <a:r>
              <a:rPr lang="en-US" sz="2962">
                <a:solidFill>
                  <a:srgbClr val="FFFFFF"/>
                </a:solidFill>
                <a:latin typeface="HK Grotesk"/>
              </a:rPr>
              <a:t>Kompleksitas dan variasi gejala penyakit jantung menuntut pendekatan prediksi penyakit jantung yang lebih canggih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4.2 MODEL CNN</a:t>
            </a:r>
          </a:p>
        </p:txBody>
      </p:sp>
      <p:sp>
        <p:nvSpPr>
          <p:cNvPr name="TextBox 5" id="5"/>
          <p:cNvSpPr txBox="true"/>
          <p:nvPr/>
        </p:nvSpPr>
        <p:spPr>
          <a:xfrm rot="0">
            <a:off x="1028700" y="2550462"/>
            <a:ext cx="16230600" cy="241550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ea typeface="HK Grotesk"/>
              </a:rPr>
              <a:t>Akan dirancang convolutional neural network dua dimensi, karena input yang akan dimasukkan berupa image berukuran 4 × 4. Package yang digunakan dalam membuat model CNN adalah sklearn dan keras. Setelah model dan parameter terbentuk, akan diperiksa modifikasi dari setiap ukuran kernel konvolusi, metode pooling, jumlah parameter dalam layer, fungsi aktivasi, dan optimizer. Sehingga, dapat diamati pengaruh dari perubahan hyperparameter terhadap model CNN yang dibentuk. </a:t>
            </a:r>
          </a:p>
        </p:txBody>
      </p:sp>
      <p:sp>
        <p:nvSpPr>
          <p:cNvPr name="TextBox 6" id="6"/>
          <p:cNvSpPr txBox="true"/>
          <p:nvPr/>
        </p:nvSpPr>
        <p:spPr>
          <a:xfrm rot="0">
            <a:off x="1028700" y="5404113"/>
            <a:ext cx="16230600" cy="241550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 Pertama, akan diamati pengaruh perubahan hyperparameter terhadap model. Asumsikan bahwa saat satu variabel diubah, variabel yang lain tidak berubah. Output yang ditampilkan di setiap kondisi adalah tingkat akurasi model dalam memprediksi data label saham di iterasi terakhir. Pada tabel di bawah ini, telah disajikan model serta perubahan hyperparameternya dan akurasi dari tiap model.</a:t>
            </a:r>
          </a:p>
          <a:p>
            <a:pPr algn="just">
              <a:lnSpc>
                <a:spcPts val="3887"/>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5455197" y="2111120"/>
            <a:ext cx="8406305" cy="7750570"/>
          </a:xfrm>
          <a:custGeom>
            <a:avLst/>
            <a:gdLst/>
            <a:ahLst/>
            <a:cxnLst/>
            <a:rect r="r" b="b" t="t" l="l"/>
            <a:pathLst>
              <a:path h="7750570" w="8406305">
                <a:moveTo>
                  <a:pt x="0" y="0"/>
                </a:moveTo>
                <a:lnTo>
                  <a:pt x="8406306" y="0"/>
                </a:lnTo>
                <a:lnTo>
                  <a:pt x="8406306" y="7750571"/>
                </a:lnTo>
                <a:lnTo>
                  <a:pt x="0" y="7750571"/>
                </a:lnTo>
                <a:lnTo>
                  <a:pt x="0" y="0"/>
                </a:lnTo>
                <a:close/>
              </a:path>
            </a:pathLst>
          </a:custGeom>
          <a:blipFill>
            <a:blip r:embed="rId4"/>
            <a:stretch>
              <a:fillRect l="0" t="0" r="0" b="0"/>
            </a:stretch>
          </a:blipFill>
        </p:spPr>
      </p:sp>
      <p:sp>
        <p:nvSpPr>
          <p:cNvPr name="TextBox 5" id="5"/>
          <p:cNvSpPr txBox="true"/>
          <p:nvPr/>
        </p:nvSpPr>
        <p:spPr>
          <a:xfrm rot="0">
            <a:off x="1028700" y="106680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4.2 MODEL CNN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3509161" y="3153455"/>
            <a:ext cx="11269679" cy="2567775"/>
          </a:xfrm>
          <a:custGeom>
            <a:avLst/>
            <a:gdLst/>
            <a:ahLst/>
            <a:cxnLst/>
            <a:rect r="r" b="b" t="t" l="l"/>
            <a:pathLst>
              <a:path h="2567775" w="11269679">
                <a:moveTo>
                  <a:pt x="0" y="0"/>
                </a:moveTo>
                <a:lnTo>
                  <a:pt x="11269678" y="0"/>
                </a:lnTo>
                <a:lnTo>
                  <a:pt x="11269678" y="2567775"/>
                </a:lnTo>
                <a:lnTo>
                  <a:pt x="0" y="2567775"/>
                </a:lnTo>
                <a:lnTo>
                  <a:pt x="0" y="0"/>
                </a:lnTo>
                <a:close/>
              </a:path>
            </a:pathLst>
          </a:custGeom>
          <a:blipFill>
            <a:blip r:embed="rId4"/>
            <a:stretch>
              <a:fillRect l="0" t="0" r="0" b="0"/>
            </a:stretch>
          </a:blipFill>
        </p:spPr>
      </p:sp>
      <p:sp>
        <p:nvSpPr>
          <p:cNvPr name="Freeform 5" id="5"/>
          <p:cNvSpPr/>
          <p:nvPr/>
        </p:nvSpPr>
        <p:spPr>
          <a:xfrm flipH="false" flipV="false" rot="0">
            <a:off x="3525054" y="7307128"/>
            <a:ext cx="11253786" cy="2551814"/>
          </a:xfrm>
          <a:custGeom>
            <a:avLst/>
            <a:gdLst/>
            <a:ahLst/>
            <a:cxnLst/>
            <a:rect r="r" b="b" t="t" l="l"/>
            <a:pathLst>
              <a:path h="2551814" w="11253786">
                <a:moveTo>
                  <a:pt x="0" y="0"/>
                </a:moveTo>
                <a:lnTo>
                  <a:pt x="11253785" y="0"/>
                </a:lnTo>
                <a:lnTo>
                  <a:pt x="11253785" y="2551814"/>
                </a:lnTo>
                <a:lnTo>
                  <a:pt x="0" y="2551814"/>
                </a:lnTo>
                <a:lnTo>
                  <a:pt x="0" y="0"/>
                </a:lnTo>
                <a:close/>
              </a:path>
            </a:pathLst>
          </a:custGeom>
          <a:blipFill>
            <a:blip r:embed="rId5"/>
            <a:stretch>
              <a:fillRect l="0" t="0" r="0" b="0"/>
            </a:stretch>
          </a:blipFill>
        </p:spPr>
      </p:sp>
      <p:sp>
        <p:nvSpPr>
          <p:cNvPr name="TextBox 6" id="6"/>
          <p:cNvSpPr txBox="true"/>
          <p:nvPr/>
        </p:nvSpPr>
        <p:spPr>
          <a:xfrm rot="0">
            <a:off x="1028700" y="106680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4.2 MODEL CNN</a:t>
            </a:r>
          </a:p>
        </p:txBody>
      </p:sp>
      <p:sp>
        <p:nvSpPr>
          <p:cNvPr name="TextBox 7" id="7"/>
          <p:cNvSpPr txBox="true"/>
          <p:nvPr/>
        </p:nvSpPr>
        <p:spPr>
          <a:xfrm rot="0">
            <a:off x="1028700" y="2053970"/>
            <a:ext cx="16230600" cy="144395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 Dengan model fitting didapat test loss sebesar 0,6315 dan test accuracy sebesar 0,6442</a:t>
            </a:r>
          </a:p>
          <a:p>
            <a:pPr algn="just">
              <a:lnSpc>
                <a:spcPts val="3887"/>
              </a:lnSpc>
            </a:pPr>
            <a:r>
              <a:rPr lang="en-US" sz="2776">
                <a:solidFill>
                  <a:srgbClr val="FFFFFF"/>
                </a:solidFill>
                <a:latin typeface="HK Grotesk"/>
              </a:rPr>
              <a:t> Dengan confusion matrix diperoleh pada model terbaik adalah sebagai berikut:</a:t>
            </a:r>
          </a:p>
          <a:p>
            <a:pPr algn="just">
              <a:lnSpc>
                <a:spcPts val="3887"/>
              </a:lnSpc>
            </a:pPr>
          </a:p>
        </p:txBody>
      </p:sp>
      <p:sp>
        <p:nvSpPr>
          <p:cNvPr name="TextBox 8" id="8"/>
          <p:cNvSpPr txBox="true"/>
          <p:nvPr/>
        </p:nvSpPr>
        <p:spPr>
          <a:xfrm rot="0">
            <a:off x="1028700" y="5664080"/>
            <a:ext cx="16230600" cy="144395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 </a:t>
            </a:r>
            <a:r>
              <a:rPr lang="en-US" sz="2776">
                <a:solidFill>
                  <a:srgbClr val="FFFFFF"/>
                </a:solidFill>
                <a:latin typeface="HK Grotesk"/>
              </a:rPr>
              <a:t>Dari confusion matrix ini, tingkat akurasi model didapat akurasi sebesar </a:t>
            </a:r>
            <a:r>
              <a:rPr lang="en-US" sz="2776">
                <a:solidFill>
                  <a:srgbClr val="FFFFFF"/>
                </a:solidFill>
                <a:latin typeface="HK Grotesk Bold"/>
              </a:rPr>
              <a:t>0,6437</a:t>
            </a:r>
          </a:p>
          <a:p>
            <a:pPr algn="just">
              <a:lnSpc>
                <a:spcPts val="3887"/>
              </a:lnSpc>
            </a:pPr>
          </a:p>
          <a:p>
            <a:pPr algn="just">
              <a:lnSpc>
                <a:spcPts val="3887"/>
              </a:lnSpc>
            </a:pPr>
            <a:r>
              <a:rPr lang="en-US" sz="2776">
                <a:solidFill>
                  <a:srgbClr val="FFFFFF"/>
                </a:solidFill>
                <a:latin typeface="HK Grotesk"/>
              </a:rPr>
              <a:t>Selanjutnya, untuk uji signifikansi model, akan diperlihatkan pada tabel berikut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2863611" y="3736946"/>
            <a:ext cx="12560777" cy="2879783"/>
          </a:xfrm>
          <a:prstGeom prst="rect">
            <a:avLst/>
          </a:prstGeom>
        </p:spPr>
        <p:txBody>
          <a:bodyPr anchor="t" rtlCol="false" tIns="0" lIns="0" bIns="0" rIns="0">
            <a:spAutoFit/>
          </a:bodyPr>
          <a:lstStyle/>
          <a:p>
            <a:pPr algn="ctr">
              <a:lnSpc>
                <a:spcPts val="11307"/>
              </a:lnSpc>
            </a:pPr>
            <a:r>
              <a:rPr lang="en-US" sz="10006">
                <a:solidFill>
                  <a:srgbClr val="FFFFFF"/>
                </a:solidFill>
                <a:latin typeface="Glacial Indifference Bold"/>
              </a:rPr>
              <a:t>BAB V</a:t>
            </a:r>
          </a:p>
          <a:p>
            <a:pPr algn="ctr">
              <a:lnSpc>
                <a:spcPts val="11307"/>
              </a:lnSpc>
            </a:pPr>
            <a:r>
              <a:rPr lang="en-US" sz="10006">
                <a:solidFill>
                  <a:srgbClr val="FFFFFF"/>
                </a:solidFill>
                <a:latin typeface="Glacial Indifference Bold"/>
              </a:rPr>
              <a:t>DISKUSI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5.1. PEMBAHASAN</a:t>
            </a:r>
          </a:p>
        </p:txBody>
      </p:sp>
      <p:sp>
        <p:nvSpPr>
          <p:cNvPr name="TextBox 5" id="5"/>
          <p:cNvSpPr txBox="true"/>
          <p:nvPr/>
        </p:nvSpPr>
        <p:spPr>
          <a:xfrm rot="0">
            <a:off x="1028700" y="2633872"/>
            <a:ext cx="16230600" cy="1929725"/>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Dalam melakukan penelitian, terdapat lima langkah dalam membangun model MLP dan CNN untuk memprediksi nilai akurasi penyakit jantung pada pasien. Dimulai dari menambahkan BMI dan bmi_hi sebagai variabel baru. Melatih model MLP dan CNN dengan data training, evaluasi model dengan data test dan menguji signifikansi model, dan terakhir membuat nilai akurasi.</a:t>
            </a:r>
          </a:p>
        </p:txBody>
      </p:sp>
      <p:sp>
        <p:nvSpPr>
          <p:cNvPr name="TextBox 6" id="6"/>
          <p:cNvSpPr txBox="true"/>
          <p:nvPr/>
        </p:nvSpPr>
        <p:spPr>
          <a:xfrm rot="0">
            <a:off x="1028700" y="5087473"/>
            <a:ext cx="16230600" cy="1929725"/>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Untuk model MLP model yang paling cocok adalah fungsi aktivasi ReLU, dengan jumlah hidden layer masing-masing pada kedua layer adalah 40 dan 60 berturut-turut, dengan nilai akurasi sebesar 0,73 menurut confusion matrix, serta nilai F1 score lebih besar dari 70%.</a:t>
            </a:r>
          </a:p>
          <a:p>
            <a:pPr algn="just">
              <a:lnSpc>
                <a:spcPts val="3887"/>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5.1. PEMBAHASAN</a:t>
            </a:r>
          </a:p>
        </p:txBody>
      </p:sp>
      <p:sp>
        <p:nvSpPr>
          <p:cNvPr name="TextBox 5" id="5"/>
          <p:cNvSpPr txBox="true"/>
          <p:nvPr/>
        </p:nvSpPr>
        <p:spPr>
          <a:xfrm rot="0">
            <a:off x="1028700" y="2331630"/>
            <a:ext cx="16230600" cy="3872825"/>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Sedangkan untuk model CNN, didapat model hyperparameter yang akurasi yang sesuai adalah sebagai berikut:</a:t>
            </a:r>
          </a:p>
          <a:p>
            <a:pPr algn="just" marL="599459" indent="-299730" lvl="1">
              <a:lnSpc>
                <a:spcPts val="3887"/>
              </a:lnSpc>
              <a:buFont typeface="Arial"/>
              <a:buChar char="•"/>
            </a:pPr>
            <a:r>
              <a:rPr lang="en-US" sz="2776">
                <a:solidFill>
                  <a:srgbClr val="FFFFFF"/>
                </a:solidFill>
                <a:latin typeface="HK Grotesk"/>
              </a:rPr>
              <a:t>Ukuran kernel konvolusi = 5</a:t>
            </a:r>
          </a:p>
          <a:p>
            <a:pPr algn="just" marL="599459" indent="-299730" lvl="1">
              <a:lnSpc>
                <a:spcPts val="3887"/>
              </a:lnSpc>
              <a:buFont typeface="Arial"/>
              <a:buChar char="•"/>
            </a:pPr>
            <a:r>
              <a:rPr lang="en-US" sz="2776">
                <a:solidFill>
                  <a:srgbClr val="FFFFFF"/>
                </a:solidFill>
                <a:latin typeface="HK Grotesk"/>
              </a:rPr>
              <a:t>Jumlah kernel pada dua layer konvolusi = 6:13</a:t>
            </a:r>
          </a:p>
          <a:p>
            <a:pPr algn="just" marL="599459" indent="-299730" lvl="1">
              <a:lnSpc>
                <a:spcPts val="3887"/>
              </a:lnSpc>
              <a:buFont typeface="Arial"/>
              <a:buChar char="•"/>
            </a:pPr>
            <a:r>
              <a:rPr lang="en-US" sz="2776">
                <a:solidFill>
                  <a:srgbClr val="FFFFFF"/>
                </a:solidFill>
                <a:latin typeface="HK Grotesk"/>
              </a:rPr>
              <a:t>Jumlah parameter dalam hidden layer = 100</a:t>
            </a:r>
          </a:p>
          <a:p>
            <a:pPr algn="just" marL="599459" indent="-299730" lvl="1">
              <a:lnSpc>
                <a:spcPts val="3887"/>
              </a:lnSpc>
              <a:buFont typeface="Arial"/>
              <a:buChar char="•"/>
            </a:pPr>
            <a:r>
              <a:rPr lang="en-US" sz="2776">
                <a:solidFill>
                  <a:srgbClr val="FFFFFF"/>
                </a:solidFill>
                <a:latin typeface="HK Grotesk"/>
              </a:rPr>
              <a:t>Optimizer = AdaGrad</a:t>
            </a:r>
          </a:p>
          <a:p>
            <a:pPr algn="just" marL="599459" indent="-299730" lvl="1">
              <a:lnSpc>
                <a:spcPts val="3887"/>
              </a:lnSpc>
              <a:buFont typeface="Arial"/>
              <a:buChar char="•"/>
            </a:pPr>
            <a:r>
              <a:rPr lang="en-US" sz="2776">
                <a:solidFill>
                  <a:srgbClr val="FFFFFF"/>
                </a:solidFill>
                <a:latin typeface="HK Grotesk"/>
              </a:rPr>
              <a:t>Fungsi Aktivasi = Softmax</a:t>
            </a:r>
          </a:p>
          <a:p>
            <a:pPr algn="just">
              <a:lnSpc>
                <a:spcPts val="3887"/>
              </a:lnSpc>
            </a:pPr>
          </a:p>
        </p:txBody>
      </p:sp>
      <p:sp>
        <p:nvSpPr>
          <p:cNvPr name="TextBox 6" id="6"/>
          <p:cNvSpPr txBox="true"/>
          <p:nvPr/>
        </p:nvSpPr>
        <p:spPr>
          <a:xfrm rot="0">
            <a:off x="1028700" y="5615537"/>
            <a:ext cx="16230600" cy="241550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Didapat akurasi model dari confusion matrix sebesar 0,6315, dan untuk uji signifikansi model diperoleh F1 Score lebih dari 60%. Ini artinya bahwa model MLP adalah model terbaik dalam penggunaan olah data pasien daripada CNN. Hal ini membuktikan bahwa sensitivitas pada model MLP lebih sensitif dengan variasi hyperparameter yang membuat arsitektur untuk MLP lebih robust.</a:t>
            </a:r>
          </a:p>
          <a:p>
            <a:pPr algn="just">
              <a:lnSpc>
                <a:spcPts val="3887"/>
              </a:lnSpc>
            </a:pPr>
          </a:p>
        </p:txBody>
      </p:sp>
      <p:sp>
        <p:nvSpPr>
          <p:cNvPr name="TextBox 7" id="7"/>
          <p:cNvSpPr txBox="true"/>
          <p:nvPr/>
        </p:nvSpPr>
        <p:spPr>
          <a:xfrm rot="0">
            <a:off x="1028700" y="7693962"/>
            <a:ext cx="16230600" cy="241550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Terdapat beberapa kekurangan dalam membandingkan kedua model tersebut, yaitu metriks akurasi mengakibatkan model underfitting yaitu kurang mampu memprediksi dengan baik kelas minoritas. Selain itu juga model kedua tersebut karena keterbatasan kualitas pada masing-masing model dalam arsitektur, nilai akurasi tersebut tidak terlalu tinggi.</a:t>
            </a:r>
          </a:p>
          <a:p>
            <a:pPr algn="just">
              <a:lnSpc>
                <a:spcPts val="3887"/>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2863611" y="3736946"/>
            <a:ext cx="12560777" cy="2879783"/>
          </a:xfrm>
          <a:prstGeom prst="rect">
            <a:avLst/>
          </a:prstGeom>
        </p:spPr>
        <p:txBody>
          <a:bodyPr anchor="t" rtlCol="false" tIns="0" lIns="0" bIns="0" rIns="0">
            <a:spAutoFit/>
          </a:bodyPr>
          <a:lstStyle/>
          <a:p>
            <a:pPr algn="ctr">
              <a:lnSpc>
                <a:spcPts val="11307"/>
              </a:lnSpc>
            </a:pPr>
            <a:r>
              <a:rPr lang="en-US" sz="10006">
                <a:solidFill>
                  <a:srgbClr val="FFFFFF"/>
                </a:solidFill>
                <a:latin typeface="Glacial Indifference Bold"/>
              </a:rPr>
              <a:t>BAB VI</a:t>
            </a:r>
          </a:p>
          <a:p>
            <a:pPr algn="ctr">
              <a:lnSpc>
                <a:spcPts val="11307"/>
              </a:lnSpc>
            </a:pPr>
            <a:r>
              <a:rPr lang="en-US" sz="10006">
                <a:solidFill>
                  <a:srgbClr val="FFFFFF"/>
                </a:solidFill>
                <a:latin typeface="Glacial Indifference Bold"/>
              </a:rPr>
              <a:t>PENUTUP</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6.1. KESIMPULAN</a:t>
            </a:r>
          </a:p>
        </p:txBody>
      </p:sp>
      <p:sp>
        <p:nvSpPr>
          <p:cNvPr name="TextBox 5" id="5"/>
          <p:cNvSpPr txBox="true"/>
          <p:nvPr/>
        </p:nvSpPr>
        <p:spPr>
          <a:xfrm rot="0">
            <a:off x="1028700" y="2331630"/>
            <a:ext cx="16230600" cy="5815925"/>
          </a:xfrm>
          <a:prstGeom prst="rect">
            <a:avLst/>
          </a:prstGeom>
        </p:spPr>
        <p:txBody>
          <a:bodyPr anchor="t" rtlCol="false" tIns="0" lIns="0" bIns="0" rIns="0">
            <a:spAutoFit/>
          </a:bodyPr>
          <a:lstStyle/>
          <a:p>
            <a:pPr algn="just" marL="599459" indent="-299730" lvl="1">
              <a:lnSpc>
                <a:spcPts val="3887"/>
              </a:lnSpc>
              <a:buAutoNum type="arabicPeriod" startAt="1"/>
            </a:pPr>
            <a:r>
              <a:rPr lang="en-US" sz="2776">
                <a:solidFill>
                  <a:srgbClr val="FFFFFF"/>
                </a:solidFill>
                <a:latin typeface="HK Grotesk"/>
              </a:rPr>
              <a:t>Model MLP dengan jumlah neuron pada kedua hidden layer 40 dan 60 menunjukkan akurasi yang tinggi dengan fungsi aktivasi ReLU yaitu 73.27% . Nilai F1-Score untuk model MLP lebih dari 70% artinya model ini cukup efektif dalam mengklasifikasikan kasus penyakit jantung.</a:t>
            </a:r>
          </a:p>
          <a:p>
            <a:pPr algn="just" marL="599459" indent="-299730" lvl="1">
              <a:lnSpc>
                <a:spcPts val="3887"/>
              </a:lnSpc>
              <a:buAutoNum type="arabicPeriod" startAt="1"/>
            </a:pPr>
            <a:r>
              <a:rPr lang="en-US" sz="2776">
                <a:solidFill>
                  <a:srgbClr val="FFFFFF"/>
                </a:solidFill>
                <a:latin typeface="HK Grotesk"/>
              </a:rPr>
              <a:t>Model CNN yang menggunakan kernel konvolusi berukuran 5, dengan jumlah kernel pada dua layer konvolusi sebanyak 6 dan 13, hidden layer 100, menggunakan optimizer adaGrad dan fungsi aktivasi softmax, menghasilkan akurasi 68.94% dan F1-Score lebih dari 60% namun masih lebih rendah dibandingkan dengan model MLP.</a:t>
            </a:r>
          </a:p>
          <a:p>
            <a:pPr algn="just" marL="599459" indent="-299730" lvl="1">
              <a:lnSpc>
                <a:spcPts val="3887"/>
              </a:lnSpc>
              <a:buAutoNum type="arabicPeriod" startAt="1"/>
            </a:pPr>
            <a:r>
              <a:rPr lang="en-US" sz="2776">
                <a:solidFill>
                  <a:srgbClr val="FFFFFF"/>
                </a:solidFill>
                <a:latin typeface="HK Grotesk"/>
              </a:rPr>
              <a:t>Model MLP lebih unggul dalam hal akurasi dan F1-Score dibandingkan dengan model CNN. Artinya, MLP lebih efektif dalam mengklasifikasikan penyakit jantung pada pasien.</a:t>
            </a:r>
          </a:p>
          <a:p>
            <a:pPr algn="just" marL="599459" indent="-299730" lvl="1">
              <a:lnSpc>
                <a:spcPts val="3887"/>
              </a:lnSpc>
              <a:buAutoNum type="arabicPeriod" startAt="1"/>
            </a:pPr>
            <a:r>
              <a:rPr lang="en-US" sz="2776">
                <a:solidFill>
                  <a:srgbClr val="FFFFFF"/>
                </a:solidFill>
                <a:latin typeface="HK Grotesk"/>
              </a:rPr>
              <a:t>MLP dan CNN mampu menangani data medis yang kompleks namun MLP lebih unggul dalam interpretasi dan akurasi prediksi.</a:t>
            </a:r>
          </a:p>
          <a:p>
            <a:pPr algn="just">
              <a:lnSpc>
                <a:spcPts val="3887"/>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291180"/>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17259300"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6.2. SARAN</a:t>
            </a:r>
          </a:p>
        </p:txBody>
      </p:sp>
      <p:sp>
        <p:nvSpPr>
          <p:cNvPr name="TextBox 5" id="5"/>
          <p:cNvSpPr txBox="true"/>
          <p:nvPr/>
        </p:nvSpPr>
        <p:spPr>
          <a:xfrm rot="0">
            <a:off x="1028700" y="2331630"/>
            <a:ext cx="16230600" cy="2415500"/>
          </a:xfrm>
          <a:prstGeom prst="rect">
            <a:avLst/>
          </a:prstGeom>
        </p:spPr>
        <p:txBody>
          <a:bodyPr anchor="t" rtlCol="false" tIns="0" lIns="0" bIns="0" rIns="0">
            <a:spAutoFit/>
          </a:bodyPr>
          <a:lstStyle/>
          <a:p>
            <a:pPr algn="just">
              <a:lnSpc>
                <a:spcPts val="3887"/>
              </a:lnSpc>
            </a:pPr>
            <a:r>
              <a:rPr lang="en-US" sz="2776">
                <a:solidFill>
                  <a:srgbClr val="FFFFFF"/>
                </a:solidFill>
                <a:latin typeface="HK Grotesk"/>
              </a:rPr>
              <a:t>Pada penelitian ini, penulis hanya menggunakan model MLP dan CNN dengan kedalaman terbatas, selain itu keterbatasan kualitas arsitektur kedua juga mempengaruhi nilai akurasi dikarenakan data tersebut terlalu banyak. Untuk penelitian selanjutnya, sebaiknya model dikembangkan dengan pemilihan model yang paling cocok selain kedua model yang penulis diuji. Selain itu, jumlah iterasi pada proses pelatihan model perlu ditingkatkan untuk mendapatkan parameter yang lebih cocok.</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rPr>
              <a:t>FOR YOUR ATTENTION</a:t>
            </a:r>
          </a:p>
        </p:txBody>
      </p:sp>
      <p:sp>
        <p:nvSpPr>
          <p:cNvPr name="TextBox 5" id="5"/>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sz="10006">
                <a:solidFill>
                  <a:srgbClr val="FFFFFF"/>
                </a:solidFill>
                <a:latin typeface="Glacial Indifference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9531147"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1.1. LATAR BELAKANG</a:t>
            </a:r>
          </a:p>
        </p:txBody>
      </p:sp>
      <p:sp>
        <p:nvSpPr>
          <p:cNvPr name="TextBox 5" id="5"/>
          <p:cNvSpPr txBox="true"/>
          <p:nvPr/>
        </p:nvSpPr>
        <p:spPr>
          <a:xfrm rot="0">
            <a:off x="1028700" y="2335158"/>
            <a:ext cx="15867641" cy="4182427"/>
          </a:xfrm>
          <a:prstGeom prst="rect">
            <a:avLst/>
          </a:prstGeom>
        </p:spPr>
        <p:txBody>
          <a:bodyPr anchor="t" rtlCol="false" tIns="0" lIns="0" bIns="0" rIns="0">
            <a:spAutoFit/>
          </a:bodyPr>
          <a:lstStyle/>
          <a:p>
            <a:pPr algn="l" marL="639605" indent="-319803" lvl="1">
              <a:lnSpc>
                <a:spcPts val="4147"/>
              </a:lnSpc>
              <a:buFont typeface="Arial"/>
              <a:buChar char="•"/>
            </a:pPr>
            <a:r>
              <a:rPr lang="en-US" sz="2962">
                <a:solidFill>
                  <a:srgbClr val="FFFFFF"/>
                </a:solidFill>
                <a:latin typeface="HK Grotesk"/>
              </a:rPr>
              <a:t>Penelitian ini membandingkan model MLP dan CNN dalam mengklasifikasikan penyakit jantung</a:t>
            </a:r>
          </a:p>
          <a:p>
            <a:pPr algn="l" marL="639605" indent="-319803" lvl="1">
              <a:lnSpc>
                <a:spcPts val="4147"/>
              </a:lnSpc>
              <a:buFont typeface="Arial"/>
              <a:buChar char="•"/>
            </a:pPr>
            <a:r>
              <a:rPr lang="en-US" sz="2962">
                <a:solidFill>
                  <a:srgbClr val="FFFFFF"/>
                </a:solidFill>
                <a:latin typeface="HK Grotesk"/>
              </a:rPr>
              <a:t>Kedua model dipilih karena dianggap mampu menangani berbagai jenis data medis</a:t>
            </a:r>
          </a:p>
          <a:p>
            <a:pPr algn="l" marL="639605" indent="-319803" lvl="1">
              <a:lnSpc>
                <a:spcPts val="4147"/>
              </a:lnSpc>
              <a:buFont typeface="Arial"/>
              <a:buChar char="•"/>
            </a:pPr>
            <a:r>
              <a:rPr lang="en-US" sz="2962">
                <a:solidFill>
                  <a:srgbClr val="FFFFFF"/>
                </a:solidFill>
                <a:latin typeface="HK Grotesk"/>
              </a:rPr>
              <a:t>MLP dengan struktur yang terhubung sepenuhnya efektif untuk menganalisis data klinis pasien seperti usia, tekanan darah, kolestrol, dan lain-lain.</a:t>
            </a:r>
          </a:p>
          <a:p>
            <a:pPr algn="l" marL="639605" indent="-319803" lvl="1">
              <a:lnSpc>
                <a:spcPts val="4147"/>
              </a:lnSpc>
              <a:buFont typeface="Arial"/>
              <a:buChar char="•"/>
            </a:pPr>
            <a:r>
              <a:rPr lang="en-US" sz="2962">
                <a:solidFill>
                  <a:srgbClr val="FFFFFF"/>
                </a:solidFill>
                <a:latin typeface="HK Grotesk"/>
              </a:rPr>
              <a:t>CNN dirancang untuk menangani data berbentuk grid seperti citra medis</a:t>
            </a:r>
          </a:p>
          <a:p>
            <a:pPr algn="l" marL="639605" indent="-319803" lvl="1">
              <a:lnSpc>
                <a:spcPts val="4147"/>
              </a:lnSpc>
              <a:buFont typeface="Arial"/>
              <a:buChar char="•"/>
            </a:pPr>
            <a:r>
              <a:rPr lang="en-US" sz="2962">
                <a:solidFill>
                  <a:srgbClr val="FFFFFF"/>
                </a:solidFill>
                <a:latin typeface="HK Grotesk"/>
              </a:rPr>
              <a:t>MLP dan CNN akan dievaluasi berdasarkan metrik akurasi, presisi, recall, f1-score, dan support</a:t>
            </a:r>
          </a:p>
        </p:txBody>
      </p:sp>
      <p:sp>
        <p:nvSpPr>
          <p:cNvPr name="TextBox 6" id="6"/>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a:solidFill>
                  <a:srgbClr val="FFFFFF"/>
                </a:solidFill>
                <a:latin typeface="HK Grotesk Italics"/>
              </a:rPr>
              <a:t>www.reallygreatsite.com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822124"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7073052" y="1474594"/>
            <a:ext cx="10186248" cy="1044320"/>
          </a:xfrm>
          <a:prstGeom prst="rect">
            <a:avLst/>
          </a:prstGeom>
        </p:spPr>
        <p:txBody>
          <a:bodyPr anchor="t" rtlCol="false" tIns="0" lIns="0" bIns="0" rIns="0">
            <a:spAutoFit/>
          </a:bodyPr>
          <a:lstStyle/>
          <a:p>
            <a:pPr algn="just">
              <a:lnSpc>
                <a:spcPts val="8039"/>
              </a:lnSpc>
            </a:pPr>
            <a:r>
              <a:rPr lang="en-US" sz="7114">
                <a:solidFill>
                  <a:srgbClr val="FFFFFF"/>
                </a:solidFill>
                <a:latin typeface="Glacial Indifference Bold"/>
              </a:rPr>
              <a:t>1.2.RUMUSAN MASALAH</a:t>
            </a:r>
          </a:p>
        </p:txBody>
      </p:sp>
      <p:sp>
        <p:nvSpPr>
          <p:cNvPr name="TextBox 6" id="6"/>
          <p:cNvSpPr txBox="true"/>
          <p:nvPr/>
        </p:nvSpPr>
        <p:spPr>
          <a:xfrm rot="0">
            <a:off x="7073052" y="2965575"/>
            <a:ext cx="10186248" cy="4791075"/>
          </a:xfrm>
          <a:prstGeom prst="rect">
            <a:avLst/>
          </a:prstGeom>
        </p:spPr>
        <p:txBody>
          <a:bodyPr anchor="t" rtlCol="false" tIns="0" lIns="0" bIns="0" rIns="0">
            <a:spAutoFit/>
          </a:bodyPr>
          <a:lstStyle/>
          <a:p>
            <a:pPr algn="just" marL="647702" indent="-323851" lvl="1">
              <a:lnSpc>
                <a:spcPts val="4200"/>
              </a:lnSpc>
              <a:buAutoNum type="arabicPeriod" startAt="1"/>
            </a:pPr>
            <a:r>
              <a:rPr lang="en-US" sz="3000">
                <a:solidFill>
                  <a:srgbClr val="FFFFFF"/>
                </a:solidFill>
                <a:latin typeface="HK Grotesk"/>
              </a:rPr>
              <a:t>Bagaimana performa Multi-Layer Perceptron dalam memprediksi penyakit jantung?</a:t>
            </a:r>
          </a:p>
          <a:p>
            <a:pPr algn="just" marL="647702" indent="-323851" lvl="1">
              <a:lnSpc>
                <a:spcPts val="4200"/>
              </a:lnSpc>
              <a:buAutoNum type="arabicPeriod" startAt="1"/>
            </a:pPr>
            <a:r>
              <a:rPr lang="en-US" sz="3000">
                <a:solidFill>
                  <a:srgbClr val="FFFFFF"/>
                </a:solidFill>
                <a:latin typeface="HK Grotesk"/>
              </a:rPr>
              <a:t>Bagaimana performa Convolutional Neural Network dalam memprediksi penyakit jantung?</a:t>
            </a:r>
          </a:p>
          <a:p>
            <a:pPr algn="just" marL="647702" indent="-323851" lvl="1">
              <a:lnSpc>
                <a:spcPts val="4200"/>
              </a:lnSpc>
              <a:buAutoNum type="arabicPeriod" startAt="1"/>
            </a:pPr>
            <a:r>
              <a:rPr lang="en-US" sz="3000">
                <a:solidFill>
                  <a:srgbClr val="FFFFFF"/>
                </a:solidFill>
                <a:latin typeface="HK Grotesk"/>
              </a:rPr>
              <a:t>Bagaimana perbandingan hasil prediksi antara kedua model tersebut?</a:t>
            </a:r>
          </a:p>
          <a:p>
            <a:pPr algn="just" marL="647702" indent="-323851" lvl="1">
              <a:lnSpc>
                <a:spcPts val="4200"/>
              </a:lnSpc>
              <a:buAutoNum type="arabicPeriod" startAt="1"/>
            </a:pPr>
            <a:r>
              <a:rPr lang="en-US" sz="3000">
                <a:solidFill>
                  <a:srgbClr val="FFFFFF"/>
                </a:solidFill>
                <a:latin typeface="HK Grotesk"/>
              </a:rPr>
              <a:t>Bagaimana efektivitas kedua model dalam menangani data medis yang kompleks?</a:t>
            </a:r>
          </a:p>
          <a:p>
            <a:pPr algn="just">
              <a:lnSpc>
                <a:spcPts val="4200"/>
              </a:lnSpc>
            </a:pPr>
            <a:r>
              <a:rPr lang="en-US" sz="3000">
                <a:solidFill>
                  <a:srgbClr val="FFFFFF"/>
                </a:solidFill>
                <a:latin typeface="HK Grotesk"/>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115049" y="1676732"/>
            <a:ext cx="6142093"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1.3. TUJUAN</a:t>
            </a:r>
          </a:p>
        </p:txBody>
      </p:sp>
      <p:sp>
        <p:nvSpPr>
          <p:cNvPr name="TextBox 6" id="6"/>
          <p:cNvSpPr txBox="true"/>
          <p:nvPr/>
        </p:nvSpPr>
        <p:spPr>
          <a:xfrm rot="0">
            <a:off x="1057125" y="3511627"/>
            <a:ext cx="8371673" cy="4443730"/>
          </a:xfrm>
          <a:prstGeom prst="rect">
            <a:avLst/>
          </a:prstGeom>
        </p:spPr>
        <p:txBody>
          <a:bodyPr anchor="t" rtlCol="false" tIns="0" lIns="0" bIns="0" rIns="0">
            <a:spAutoFit/>
          </a:bodyPr>
          <a:lstStyle/>
          <a:p>
            <a:pPr algn="l" marL="604519" indent="-302260" lvl="1">
              <a:lnSpc>
                <a:spcPts val="3919"/>
              </a:lnSpc>
              <a:buAutoNum type="arabicPeriod" startAt="1"/>
            </a:pPr>
            <a:r>
              <a:rPr lang="en-US" sz="2799">
                <a:solidFill>
                  <a:srgbClr val="FFFFFF"/>
                </a:solidFill>
                <a:latin typeface="HK Grotesk"/>
              </a:rPr>
              <a:t>Menginterpretasikan performa Multi-Layer Perceptron dalam memprediksi penyakit jantung.</a:t>
            </a:r>
          </a:p>
          <a:p>
            <a:pPr algn="l" marL="604519" indent="-302260" lvl="1">
              <a:lnSpc>
                <a:spcPts val="3919"/>
              </a:lnSpc>
              <a:buAutoNum type="arabicPeriod" startAt="1"/>
            </a:pPr>
            <a:r>
              <a:rPr lang="en-US" sz="2799">
                <a:solidFill>
                  <a:srgbClr val="FFFFFF"/>
                </a:solidFill>
                <a:latin typeface="HK Grotesk"/>
              </a:rPr>
              <a:t>Menginterpretasikan performa Convolutional Neural Network dalam memprediksi penyakit jantung.</a:t>
            </a:r>
          </a:p>
          <a:p>
            <a:pPr algn="l" marL="604519" indent="-302260" lvl="1">
              <a:lnSpc>
                <a:spcPts val="3919"/>
              </a:lnSpc>
              <a:buAutoNum type="arabicPeriod" startAt="1"/>
            </a:pPr>
            <a:r>
              <a:rPr lang="en-US" sz="2799">
                <a:solidFill>
                  <a:srgbClr val="FFFFFF"/>
                </a:solidFill>
                <a:latin typeface="HK Grotesk"/>
              </a:rPr>
              <a:t>Membandingkan hasil prediksi antara kedua model tersebut.</a:t>
            </a:r>
          </a:p>
          <a:p>
            <a:pPr algn="l" marL="604519" indent="-302260" lvl="1">
              <a:lnSpc>
                <a:spcPts val="3919"/>
              </a:lnSpc>
              <a:buAutoNum type="arabicPeriod" startAt="1"/>
            </a:pPr>
            <a:r>
              <a:rPr lang="en-US" sz="2799">
                <a:solidFill>
                  <a:srgbClr val="FFFFFF"/>
                </a:solidFill>
                <a:latin typeface="HK Grotesk"/>
              </a:rPr>
              <a:t>Menganalisa efektivitas kedua model dalam menangani data medis yang kompleks.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380488"/>
            <a:ext cx="9123353"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1.4. RUANG LINGKUP</a:t>
            </a:r>
          </a:p>
        </p:txBody>
      </p:sp>
      <p:sp>
        <p:nvSpPr>
          <p:cNvPr name="TextBox 5" id="5"/>
          <p:cNvSpPr txBox="true"/>
          <p:nvPr/>
        </p:nvSpPr>
        <p:spPr>
          <a:xfrm rot="0">
            <a:off x="1028700" y="2807684"/>
            <a:ext cx="15083421" cy="5230177"/>
          </a:xfrm>
          <a:prstGeom prst="rect">
            <a:avLst/>
          </a:prstGeom>
        </p:spPr>
        <p:txBody>
          <a:bodyPr anchor="t" rtlCol="false" tIns="0" lIns="0" bIns="0" rIns="0">
            <a:spAutoFit/>
          </a:bodyPr>
          <a:lstStyle/>
          <a:p>
            <a:pPr algn="l" marL="639605" indent="-319803" lvl="1">
              <a:lnSpc>
                <a:spcPts val="4147"/>
              </a:lnSpc>
              <a:buAutoNum type="arabicPeriod" startAt="1"/>
            </a:pPr>
            <a:r>
              <a:rPr lang="en-US" sz="2962">
                <a:solidFill>
                  <a:srgbClr val="FFFFFF"/>
                </a:solidFill>
                <a:latin typeface="HK Grotesk"/>
              </a:rPr>
              <a:t>Data pasien penyakit jantung dari 70000 pasien.</a:t>
            </a:r>
          </a:p>
          <a:p>
            <a:pPr algn="l" marL="639605" indent="-319803" lvl="1">
              <a:lnSpc>
                <a:spcPts val="4147"/>
              </a:lnSpc>
              <a:buAutoNum type="arabicPeriod" startAt="1"/>
            </a:pPr>
            <a:r>
              <a:rPr lang="en-US" sz="2962">
                <a:solidFill>
                  <a:srgbClr val="FFFFFF"/>
                </a:solidFill>
                <a:latin typeface="HK Grotesk"/>
              </a:rPr>
              <a:t>Data pasien terdiri dari objektif fitur, examination fitur, subjective fitur, dan target variabel.</a:t>
            </a:r>
          </a:p>
          <a:p>
            <a:pPr algn="l" marL="639605" indent="-319803" lvl="1">
              <a:lnSpc>
                <a:spcPts val="4147"/>
              </a:lnSpc>
              <a:buAutoNum type="arabicPeriod" startAt="1"/>
            </a:pPr>
            <a:r>
              <a:rPr lang="en-US" sz="2962">
                <a:solidFill>
                  <a:srgbClr val="FFFFFF"/>
                </a:solidFill>
                <a:latin typeface="HK Grotesk"/>
              </a:rPr>
              <a:t>Data tersebut diolah nilai predikai dengan MLP dan CNN.</a:t>
            </a:r>
          </a:p>
          <a:p>
            <a:pPr algn="l" marL="639605" indent="-319803" lvl="1">
              <a:lnSpc>
                <a:spcPts val="4147"/>
              </a:lnSpc>
              <a:buAutoNum type="arabicPeriod" startAt="1"/>
            </a:pPr>
            <a:r>
              <a:rPr lang="en-US" sz="2962">
                <a:solidFill>
                  <a:srgbClr val="FFFFFF"/>
                </a:solidFill>
                <a:latin typeface="HK Grotesk"/>
              </a:rPr>
              <a:t>Perancangan, pelatihan, dan evaluasi model MLP dan CNN menggunakan dataset training dan testing.</a:t>
            </a:r>
          </a:p>
          <a:p>
            <a:pPr algn="l" marL="639605" indent="-319803" lvl="1">
              <a:lnSpc>
                <a:spcPts val="4147"/>
              </a:lnSpc>
              <a:buAutoNum type="arabicPeriod" startAt="1"/>
            </a:pPr>
            <a:r>
              <a:rPr lang="en-US" sz="2962">
                <a:solidFill>
                  <a:srgbClr val="FFFFFF"/>
                </a:solidFill>
                <a:latin typeface="HK Grotesk"/>
              </a:rPr>
              <a:t>Implementasi model menggunakan library Keras, tensorflow, dan sklearn.</a:t>
            </a:r>
          </a:p>
          <a:p>
            <a:pPr algn="l" marL="639605" indent="-319803" lvl="1">
              <a:lnSpc>
                <a:spcPts val="4147"/>
              </a:lnSpc>
              <a:buAutoNum type="arabicPeriod" startAt="1"/>
            </a:pPr>
            <a:r>
              <a:rPr lang="en-US" sz="2962">
                <a:solidFill>
                  <a:srgbClr val="FFFFFF"/>
                </a:solidFill>
                <a:latin typeface="HK Grotesk"/>
              </a:rPr>
              <a:t>Evaluasi kinerja model menggunakan metrik akurasi dan perbandingan dengan metode tradisional seperti regresi linier.</a:t>
            </a:r>
          </a:p>
          <a:p>
            <a:pPr algn="l">
              <a:lnSpc>
                <a:spcPts val="414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2863611" y="3736946"/>
            <a:ext cx="12560777" cy="2879783"/>
          </a:xfrm>
          <a:prstGeom prst="rect">
            <a:avLst/>
          </a:prstGeom>
        </p:spPr>
        <p:txBody>
          <a:bodyPr anchor="t" rtlCol="false" tIns="0" lIns="0" bIns="0" rIns="0">
            <a:spAutoFit/>
          </a:bodyPr>
          <a:lstStyle/>
          <a:p>
            <a:pPr algn="ctr">
              <a:lnSpc>
                <a:spcPts val="11307"/>
              </a:lnSpc>
            </a:pPr>
            <a:r>
              <a:rPr lang="en-US" sz="10006">
                <a:solidFill>
                  <a:srgbClr val="FFFFFF"/>
                </a:solidFill>
                <a:latin typeface="Glacial Indifference Bold"/>
              </a:rPr>
              <a:t>BAB II</a:t>
            </a:r>
          </a:p>
          <a:p>
            <a:pPr algn="ctr">
              <a:lnSpc>
                <a:spcPts val="11307"/>
              </a:lnSpc>
            </a:pPr>
            <a:r>
              <a:rPr lang="en-US" sz="10006">
                <a:solidFill>
                  <a:srgbClr val="FFFFFF"/>
                </a:solidFill>
                <a:latin typeface="Glacial Indifference Bold"/>
              </a:rPr>
              <a:t>TINJAUAN PUSTAKA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1066800"/>
            <a:ext cx="10534948" cy="1044320"/>
          </a:xfrm>
          <a:prstGeom prst="rect">
            <a:avLst/>
          </a:prstGeom>
        </p:spPr>
        <p:txBody>
          <a:bodyPr anchor="t" rtlCol="false" tIns="0" lIns="0" bIns="0" rIns="0">
            <a:spAutoFit/>
          </a:bodyPr>
          <a:lstStyle/>
          <a:p>
            <a:pPr algn="l">
              <a:lnSpc>
                <a:spcPts val="8039"/>
              </a:lnSpc>
            </a:pPr>
            <a:r>
              <a:rPr lang="en-US" sz="7114">
                <a:solidFill>
                  <a:srgbClr val="FFFFFF"/>
                </a:solidFill>
                <a:latin typeface="Glacial Indifference Bold"/>
              </a:rPr>
              <a:t>2.1. DATA CARDIO TRAIN</a:t>
            </a:r>
          </a:p>
        </p:txBody>
      </p:sp>
      <p:sp>
        <p:nvSpPr>
          <p:cNvPr name="TextBox 5" id="5"/>
          <p:cNvSpPr txBox="true"/>
          <p:nvPr/>
        </p:nvSpPr>
        <p:spPr>
          <a:xfrm rot="0">
            <a:off x="1028700" y="2335158"/>
            <a:ext cx="14299202" cy="418242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rPr>
              <a:t> </a:t>
            </a:r>
            <a:r>
              <a:rPr lang="en-US" sz="2962">
                <a:solidFill>
                  <a:srgbClr val="FFFFFF"/>
                </a:solidFill>
                <a:latin typeface="HK Grotesk"/>
              </a:rPr>
              <a:t>Data yang digunakan pada penelitian ini adalah data Cardiovascular Disease dari 70000 pasien. Fitur-fitur yang tersedia pada data </a:t>
            </a:r>
          </a:p>
          <a:p>
            <a:pPr algn="l" marL="639605" indent="-319803" lvl="1">
              <a:lnSpc>
                <a:spcPts val="4147"/>
              </a:lnSpc>
              <a:buAutoNum type="arabicPeriod" startAt="1"/>
            </a:pPr>
            <a:r>
              <a:rPr lang="en-US" sz="2962">
                <a:solidFill>
                  <a:srgbClr val="FFFFFF"/>
                </a:solidFill>
                <a:latin typeface="HK Grotesk"/>
              </a:rPr>
              <a:t>Objective Feature yaitu informasi faktual.</a:t>
            </a:r>
          </a:p>
          <a:p>
            <a:pPr algn="l" marL="639605" indent="-319803" lvl="1">
              <a:lnSpc>
                <a:spcPts val="4147"/>
              </a:lnSpc>
              <a:buFont typeface="Arial"/>
              <a:buChar char="•"/>
            </a:pPr>
            <a:r>
              <a:rPr lang="en-US" sz="2962">
                <a:solidFill>
                  <a:srgbClr val="FFFFFF"/>
                </a:solidFill>
                <a:latin typeface="HK Grotesk"/>
              </a:rPr>
              <a:t>Age yaitu usia pasien dihitung dalam satuan hari.</a:t>
            </a:r>
          </a:p>
          <a:p>
            <a:pPr algn="l" marL="639605" indent="-319803" lvl="1">
              <a:lnSpc>
                <a:spcPts val="4147"/>
              </a:lnSpc>
              <a:buFont typeface="Arial"/>
              <a:buChar char="•"/>
            </a:pPr>
            <a:r>
              <a:rPr lang="en-US" sz="2962">
                <a:solidFill>
                  <a:srgbClr val="FFFFFF"/>
                </a:solidFill>
                <a:latin typeface="HK Grotesk"/>
              </a:rPr>
              <a:t>Height yaitu tinggi pasien dalam satuan cm.</a:t>
            </a:r>
          </a:p>
          <a:p>
            <a:pPr algn="l" marL="639605" indent="-319803" lvl="1">
              <a:lnSpc>
                <a:spcPts val="4147"/>
              </a:lnSpc>
              <a:buFont typeface="Arial"/>
              <a:buChar char="•"/>
            </a:pPr>
            <a:r>
              <a:rPr lang="en-US" sz="2962">
                <a:solidFill>
                  <a:srgbClr val="FFFFFF"/>
                </a:solidFill>
                <a:latin typeface="HK Grotesk"/>
              </a:rPr>
              <a:t>Weight yaitu berat pasien dalam satuan kg.</a:t>
            </a:r>
          </a:p>
          <a:p>
            <a:pPr algn="l" marL="639605" indent="-319803" lvl="1">
              <a:lnSpc>
                <a:spcPts val="4147"/>
              </a:lnSpc>
              <a:buFont typeface="Arial"/>
              <a:buChar char="•"/>
            </a:pPr>
            <a:r>
              <a:rPr lang="en-US" sz="2962">
                <a:solidFill>
                  <a:srgbClr val="FFFFFF"/>
                </a:solidFill>
                <a:latin typeface="HK Grotesk"/>
              </a:rPr>
              <a:t>Gender jenis kelamin yang ditandai dengan angka 1 untuk perempuan dan 2 untuk laki-laki.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DAGIYkb9mRQ</dc:identifier>
  <dcterms:modified xsi:type="dcterms:W3CDTF">2011-08-01T06:04:30Z</dcterms:modified>
  <cp:revision>1</cp:revision>
  <dc:title>Tugas 4 DL</dc:title>
</cp:coreProperties>
</file>